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Lst>
  <p:notesMasterIdLst>
    <p:notesMasterId r:id="rId55"/>
  </p:notesMasterIdLst>
  <p:sldIdLst>
    <p:sldId id="682" r:id="rId3"/>
    <p:sldId id="257" r:id="rId4"/>
    <p:sldId id="379" r:id="rId5"/>
    <p:sldId id="381" r:id="rId6"/>
    <p:sldId id="510" r:id="rId7"/>
    <p:sldId id="511" r:id="rId8"/>
    <p:sldId id="512" r:id="rId9"/>
    <p:sldId id="513" r:id="rId10"/>
    <p:sldId id="522" r:id="rId11"/>
    <p:sldId id="515" r:id="rId12"/>
    <p:sldId id="516" r:id="rId13"/>
    <p:sldId id="517" r:id="rId14"/>
    <p:sldId id="524" r:id="rId15"/>
    <p:sldId id="525" r:id="rId16"/>
    <p:sldId id="526" r:id="rId17"/>
    <p:sldId id="527" r:id="rId18"/>
    <p:sldId id="518" r:id="rId19"/>
    <p:sldId id="519" r:id="rId20"/>
    <p:sldId id="520" r:id="rId21"/>
    <p:sldId id="521" r:id="rId22"/>
    <p:sldId id="529" r:id="rId23"/>
    <p:sldId id="683" r:id="rId24"/>
    <p:sldId id="493" r:id="rId25"/>
    <p:sldId id="550" r:id="rId26"/>
    <p:sldId id="551" r:id="rId27"/>
    <p:sldId id="560" r:id="rId28"/>
    <p:sldId id="561" r:id="rId29"/>
    <p:sldId id="559" r:id="rId30"/>
    <p:sldId id="553" r:id="rId31"/>
    <p:sldId id="554" r:id="rId32"/>
    <p:sldId id="555" r:id="rId33"/>
    <p:sldId id="556" r:id="rId34"/>
    <p:sldId id="557" r:id="rId35"/>
    <p:sldId id="558" r:id="rId36"/>
    <p:sldId id="528" r:id="rId37"/>
    <p:sldId id="514" r:id="rId38"/>
    <p:sldId id="530" r:id="rId39"/>
    <p:sldId id="531" r:id="rId40"/>
    <p:sldId id="532" r:id="rId41"/>
    <p:sldId id="533" r:id="rId42"/>
    <p:sldId id="566" r:id="rId43"/>
    <p:sldId id="535" r:id="rId44"/>
    <p:sldId id="536" r:id="rId45"/>
    <p:sldId id="537" r:id="rId46"/>
    <p:sldId id="539" r:id="rId47"/>
    <p:sldId id="540" r:id="rId48"/>
    <p:sldId id="542" r:id="rId49"/>
    <p:sldId id="543" r:id="rId50"/>
    <p:sldId id="544" r:id="rId51"/>
    <p:sldId id="545" r:id="rId52"/>
    <p:sldId id="546" r:id="rId53"/>
    <p:sldId id="375" r:id="rId54"/>
  </p:sldIdLst>
  <p:sldSz cx="12192000" cy="6858000"/>
  <p:notesSz cx="6858000" cy="9144000"/>
  <p:custDataLst>
    <p:tags r:id="rId5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oguo Xie" initials="" lastIdx="1" clrIdx="0"/>
  <p:cmAuthor id="1" name="魏宏炜" initials="魏"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9528" autoAdjust="0"/>
  </p:normalViewPr>
  <p:slideViewPr>
    <p:cSldViewPr snapToGrid="0">
      <p:cViewPr varScale="1">
        <p:scale>
          <a:sx n="49" d="100"/>
          <a:sy n="49" d="100"/>
        </p:scale>
        <p:origin x="1169" y="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commentAuthors" Target="commentAuthor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2024/5/28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4680E15-E7E9-4238-832D-ED92086DAA8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a:t>
            </a:r>
            <a:r>
              <a:rPr lang="en-US" altLang="zh-CN" dirty="0">
                <a:effectLst/>
              </a:rPr>
              <a:t>3</a:t>
            </a:r>
            <a:r>
              <a:rPr lang="zh-CN" altLang="en-US" dirty="0">
                <a:effectLst/>
              </a:rPr>
              <a:t>）数据怎么支持这些任务？</a:t>
            </a:r>
          </a:p>
          <a:p>
            <a:r>
              <a:rPr lang="zh-CN" altLang="en-US" dirty="0">
                <a:effectLst/>
              </a:rPr>
              <a:t>具体方案是建立一个“数据引擎”，分成</a:t>
            </a:r>
            <a:r>
              <a:rPr lang="en-US" altLang="zh-CN" dirty="0">
                <a:effectLst/>
              </a:rPr>
              <a:t>3</a:t>
            </a:r>
            <a:r>
              <a:rPr lang="zh-CN" altLang="en-US" dirty="0">
                <a:effectLst/>
              </a:rPr>
              <a:t>步：人工辅助 </a:t>
            </a:r>
            <a:r>
              <a:rPr lang="en-US" altLang="zh-CN" dirty="0">
                <a:effectLst/>
              </a:rPr>
              <a:t>(</a:t>
            </a:r>
            <a:r>
              <a:rPr lang="zh-CN" altLang="en-US" dirty="0">
                <a:effectLst/>
              </a:rPr>
              <a:t>帮助标注，类似交互式分割</a:t>
            </a:r>
            <a:r>
              <a:rPr lang="en-US" altLang="zh-CN" dirty="0">
                <a:effectLst/>
              </a:rPr>
              <a:t>)</a:t>
            </a:r>
            <a:r>
              <a:rPr lang="zh-CN" altLang="en-US" dirty="0">
                <a:effectLst/>
              </a:rPr>
              <a:t>，半自动 </a:t>
            </a:r>
            <a:r>
              <a:rPr lang="en-US" altLang="zh-CN" dirty="0">
                <a:effectLst/>
              </a:rPr>
              <a:t>(</a:t>
            </a:r>
            <a:r>
              <a:rPr lang="zh-CN" altLang="en-US" dirty="0">
                <a:effectLst/>
              </a:rPr>
              <a:t>通过提供提示，自动生成对象</a:t>
            </a:r>
            <a:r>
              <a:rPr lang="en-US" altLang="zh-CN" dirty="0">
                <a:effectLst/>
              </a:rPr>
              <a:t>mask)</a:t>
            </a:r>
            <a:r>
              <a:rPr lang="zh-CN" altLang="en-US" dirty="0">
                <a:effectLst/>
              </a:rPr>
              <a:t>，全自动（通过规则格网作为提示，进行自动生成）。</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3426418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a:p>
            <a:pPr>
              <a:lnSpc>
                <a:spcPct val="150000"/>
              </a:lnSpc>
            </a:pPr>
            <a:r>
              <a:rPr lang="en-US" altLang="zh-CN" b="1" dirty="0">
                <a:latin typeface="+mn-ea"/>
              </a:rPr>
              <a:t>(1) </a:t>
            </a:r>
            <a:r>
              <a:rPr lang="zh-CN" altLang="en-US" b="1" dirty="0">
                <a:latin typeface="+mn-ea"/>
              </a:rPr>
              <a:t>辅助人工标注</a:t>
            </a:r>
          </a:p>
          <a:p>
            <a:pPr>
              <a:lnSpc>
                <a:spcPct val="150000"/>
              </a:lnSpc>
            </a:pPr>
            <a:r>
              <a:rPr lang="zh-CN" altLang="en-US" dirty="0">
                <a:latin typeface="+mn-ea"/>
              </a:rPr>
              <a:t>通过</a:t>
            </a:r>
            <a:r>
              <a:rPr lang="en-US" altLang="zh-CN" dirty="0">
                <a:latin typeface="+mn-ea"/>
              </a:rPr>
              <a:t>SAM</a:t>
            </a:r>
            <a:r>
              <a:rPr lang="zh-CN" altLang="en-US" dirty="0">
                <a:latin typeface="+mn-ea"/>
              </a:rPr>
              <a:t>基于浏览器的交互式分割工具，通过“</a:t>
            </a:r>
            <a:r>
              <a:rPr lang="en-US" altLang="zh-CN" dirty="0">
                <a:latin typeface="+mn-ea"/>
              </a:rPr>
              <a:t>brush”</a:t>
            </a:r>
            <a:r>
              <a:rPr lang="zh-CN" altLang="en-US" dirty="0">
                <a:latin typeface="+mn-ea"/>
              </a:rPr>
              <a:t>和</a:t>
            </a:r>
            <a:r>
              <a:rPr lang="en-US" altLang="zh-CN" dirty="0">
                <a:latin typeface="+mn-ea"/>
              </a:rPr>
              <a:t>"eraser"</a:t>
            </a:r>
            <a:r>
              <a:rPr lang="zh-CN" altLang="en-US" dirty="0">
                <a:latin typeface="+mn-ea"/>
              </a:rPr>
              <a:t>工具，进行标注。模型可以实时输出</a:t>
            </a:r>
            <a:r>
              <a:rPr lang="en-US" altLang="zh-CN" dirty="0">
                <a:latin typeface="+mn-ea"/>
              </a:rPr>
              <a:t>mask</a:t>
            </a:r>
            <a:r>
              <a:rPr lang="zh-CN" altLang="en-US" dirty="0">
                <a:latin typeface="+mn-ea"/>
              </a:rPr>
              <a:t>，建议标注者优先标记他们命名的对象，按图层顺序标记，如果一个</a:t>
            </a:r>
            <a:r>
              <a:rPr lang="en-US" altLang="zh-CN" dirty="0">
                <a:latin typeface="+mn-ea"/>
              </a:rPr>
              <a:t>mask</a:t>
            </a:r>
            <a:r>
              <a:rPr lang="zh-CN" altLang="en-US" dirty="0">
                <a:latin typeface="+mn-ea"/>
              </a:rPr>
              <a:t>标记超过</a:t>
            </a:r>
            <a:r>
              <a:rPr lang="en-US" altLang="zh-CN" dirty="0">
                <a:latin typeface="+mn-ea"/>
              </a:rPr>
              <a:t>30s</a:t>
            </a:r>
            <a:r>
              <a:rPr lang="zh-CN" altLang="en-US" dirty="0">
                <a:latin typeface="+mn-ea"/>
              </a:rPr>
              <a:t>，先处理下一张。</a:t>
            </a:r>
          </a:p>
          <a:p>
            <a:pPr>
              <a:lnSpc>
                <a:spcPct val="150000"/>
              </a:lnSpc>
            </a:pPr>
            <a:endParaRPr lang="zh-CN" altLang="en-US" dirty="0">
              <a:latin typeface="+mn-ea"/>
            </a:endParaRPr>
          </a:p>
          <a:p>
            <a:pPr>
              <a:lnSpc>
                <a:spcPct val="150000"/>
              </a:lnSpc>
            </a:pPr>
            <a:r>
              <a:rPr lang="en-US" altLang="zh-CN" dirty="0">
                <a:latin typeface="+mn-ea"/>
              </a:rPr>
              <a:t>SAM</a:t>
            </a:r>
            <a:r>
              <a:rPr lang="zh-CN" altLang="en-US" dirty="0">
                <a:latin typeface="+mn-ea"/>
              </a:rPr>
              <a:t>先用公开数据集训练，然后再用新增的标注</a:t>
            </a:r>
            <a:r>
              <a:rPr lang="en-US" altLang="zh-CN" dirty="0">
                <a:latin typeface="+mn-ea"/>
              </a:rPr>
              <a:t>mask</a:t>
            </a:r>
            <a:r>
              <a:rPr lang="zh-CN" altLang="en-US" dirty="0">
                <a:latin typeface="+mn-ea"/>
              </a:rPr>
              <a:t>训练。随着数据越多，</a:t>
            </a:r>
            <a:r>
              <a:rPr lang="en-US" altLang="zh-CN" dirty="0">
                <a:latin typeface="+mn-ea"/>
              </a:rPr>
              <a:t>image-encoder</a:t>
            </a:r>
            <a:r>
              <a:rPr lang="zh-CN" altLang="en-US" dirty="0">
                <a:latin typeface="+mn-ea"/>
              </a:rPr>
              <a:t>的能力越强，</a:t>
            </a:r>
            <a:r>
              <a:rPr lang="en-US" altLang="zh-CN" dirty="0">
                <a:latin typeface="+mn-ea"/>
              </a:rPr>
              <a:t>retrained</a:t>
            </a:r>
            <a:r>
              <a:rPr lang="zh-CN" altLang="en-US" dirty="0">
                <a:latin typeface="+mn-ea"/>
              </a:rPr>
              <a:t>了</a:t>
            </a:r>
            <a:r>
              <a:rPr lang="en-US" altLang="zh-CN" dirty="0">
                <a:latin typeface="+mn-ea"/>
              </a:rPr>
              <a:t>6</a:t>
            </a:r>
            <a:r>
              <a:rPr lang="zh-CN" altLang="en-US" dirty="0">
                <a:latin typeface="+mn-ea"/>
              </a:rPr>
              <a:t>次。随着模型改进，每个</a:t>
            </a:r>
            <a:r>
              <a:rPr lang="en-US" altLang="zh-CN" dirty="0">
                <a:latin typeface="+mn-ea"/>
              </a:rPr>
              <a:t>mask</a:t>
            </a:r>
            <a:r>
              <a:rPr lang="zh-CN" altLang="en-US" dirty="0">
                <a:latin typeface="+mn-ea"/>
              </a:rPr>
              <a:t>平均标注时间从</a:t>
            </a:r>
            <a:r>
              <a:rPr lang="en-US" altLang="zh-CN" dirty="0">
                <a:latin typeface="+mn-ea"/>
              </a:rPr>
              <a:t>34s</a:t>
            </a:r>
            <a:r>
              <a:rPr lang="zh-CN" altLang="en-US" dirty="0">
                <a:latin typeface="+mn-ea"/>
              </a:rPr>
              <a:t>到</a:t>
            </a:r>
            <a:r>
              <a:rPr lang="en-US" altLang="zh-CN" dirty="0">
                <a:latin typeface="+mn-ea"/>
              </a:rPr>
              <a:t>14s</a:t>
            </a:r>
            <a:r>
              <a:rPr lang="zh-CN" altLang="en-US" dirty="0">
                <a:latin typeface="+mn-ea"/>
              </a:rPr>
              <a:t>，平均每张图像</a:t>
            </a:r>
            <a:r>
              <a:rPr lang="en-US" altLang="zh-CN" dirty="0">
                <a:latin typeface="+mn-ea"/>
              </a:rPr>
              <a:t>mask</a:t>
            </a:r>
            <a:r>
              <a:rPr lang="zh-CN" altLang="en-US" dirty="0">
                <a:latin typeface="+mn-ea"/>
              </a:rPr>
              <a:t>从</a:t>
            </a:r>
            <a:r>
              <a:rPr lang="en-US" altLang="zh-CN" dirty="0">
                <a:latin typeface="+mn-ea"/>
              </a:rPr>
              <a:t>22</a:t>
            </a:r>
            <a:r>
              <a:rPr lang="zh-CN" altLang="en-US" dirty="0">
                <a:latin typeface="+mn-ea"/>
              </a:rPr>
              <a:t>增加到</a:t>
            </a:r>
            <a:r>
              <a:rPr lang="en-US" altLang="zh-CN" dirty="0">
                <a:latin typeface="+mn-ea"/>
              </a:rPr>
              <a:t>44</a:t>
            </a:r>
            <a:r>
              <a:rPr lang="zh-CN" altLang="en-US" dirty="0">
                <a:latin typeface="+mn-ea"/>
              </a:rPr>
              <a:t>个。在这个过程中，从</a:t>
            </a:r>
            <a:r>
              <a:rPr lang="en-US" altLang="zh-CN" dirty="0">
                <a:latin typeface="+mn-ea"/>
              </a:rPr>
              <a:t>12</a:t>
            </a:r>
            <a:r>
              <a:rPr lang="zh-CN" altLang="en-US" dirty="0">
                <a:latin typeface="+mn-ea"/>
              </a:rPr>
              <a:t>万图像中，收集了</a:t>
            </a:r>
            <a:r>
              <a:rPr lang="en-US" altLang="zh-CN" dirty="0">
                <a:latin typeface="+mn-ea"/>
              </a:rPr>
              <a:t>430</a:t>
            </a:r>
            <a:r>
              <a:rPr lang="zh-CN" altLang="en-US" dirty="0">
                <a:latin typeface="+mn-ea"/>
              </a:rPr>
              <a:t>万个</a:t>
            </a:r>
            <a:r>
              <a:rPr lang="en-US" altLang="zh-CN" dirty="0">
                <a:latin typeface="+mn-ea"/>
              </a:rPr>
              <a:t>mask</a:t>
            </a:r>
            <a:r>
              <a:rPr lang="zh-CN" altLang="en-US" dirty="0">
                <a:latin typeface="+mn-ea"/>
              </a:rPr>
              <a:t>。</a:t>
            </a:r>
            <a:endParaRPr lang="zh-CN" altLang="en-US" sz="1100" dirty="0">
              <a:latin typeface="+mn-ea"/>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300413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数据引擎（</a:t>
            </a:r>
            <a:r>
              <a:rPr lang="en-US" altLang="zh-CN" b="1" dirty="0"/>
              <a:t>data engine </a:t>
            </a:r>
            <a:r>
              <a:rPr lang="zh-CN" altLang="en-US" b="1" dirty="0"/>
              <a:t>）</a:t>
            </a:r>
            <a:endParaRPr lang="en-US" altLang="zh-CN" b="1" dirty="0"/>
          </a:p>
          <a:p>
            <a:endParaRPr lang="zh-CN" altLang="en-US" b="1" dirty="0"/>
          </a:p>
          <a:p>
            <a:pPr>
              <a:lnSpc>
                <a:spcPct val="150000"/>
              </a:lnSpc>
            </a:pPr>
            <a:r>
              <a:rPr lang="en-US" altLang="zh-CN" b="1" dirty="0">
                <a:latin typeface="+mn-ea"/>
              </a:rPr>
              <a:t>(2) </a:t>
            </a:r>
            <a:r>
              <a:rPr lang="zh-CN" altLang="en-US" b="1" dirty="0">
                <a:latin typeface="+mn-ea"/>
              </a:rPr>
              <a:t>半自动标注</a:t>
            </a:r>
          </a:p>
          <a:p>
            <a:pPr>
              <a:lnSpc>
                <a:spcPct val="150000"/>
              </a:lnSpc>
            </a:pPr>
            <a:r>
              <a:rPr lang="zh-CN" altLang="en-US" dirty="0">
                <a:latin typeface="+mn-ea"/>
              </a:rPr>
              <a:t>增加</a:t>
            </a:r>
            <a:r>
              <a:rPr lang="en-US" altLang="zh-CN" dirty="0">
                <a:latin typeface="+mn-ea"/>
              </a:rPr>
              <a:t>mask</a:t>
            </a:r>
            <a:r>
              <a:rPr lang="zh-CN" altLang="en-US" dirty="0">
                <a:latin typeface="+mn-ea"/>
              </a:rPr>
              <a:t>的多样性，首先检测出可信的</a:t>
            </a:r>
            <a:r>
              <a:rPr lang="en-US" altLang="zh-CN" dirty="0">
                <a:latin typeface="+mn-ea"/>
              </a:rPr>
              <a:t>mask</a:t>
            </a:r>
            <a:r>
              <a:rPr lang="zh-CN" altLang="en-US" dirty="0">
                <a:latin typeface="+mn-ea"/>
              </a:rPr>
              <a:t>，然后用预测</a:t>
            </a:r>
            <a:r>
              <a:rPr lang="en-US" altLang="zh-CN" dirty="0">
                <a:latin typeface="+mn-ea"/>
              </a:rPr>
              <a:t>mask</a:t>
            </a:r>
            <a:r>
              <a:rPr lang="zh-CN" altLang="en-US" dirty="0">
                <a:latin typeface="+mn-ea"/>
              </a:rPr>
              <a:t>填充图像，让标注者标注未标记的</a:t>
            </a:r>
            <a:r>
              <a:rPr lang="en-US" altLang="zh-CN" dirty="0">
                <a:latin typeface="+mn-ea"/>
              </a:rPr>
              <a:t>mask</a:t>
            </a:r>
            <a:r>
              <a:rPr lang="zh-CN" altLang="en-US" dirty="0">
                <a:latin typeface="+mn-ea"/>
              </a:rPr>
              <a:t>。</a:t>
            </a:r>
            <a:endParaRPr lang="en-US" altLang="zh-CN" dirty="0">
              <a:latin typeface="+mn-ea"/>
            </a:endParaRPr>
          </a:p>
          <a:p>
            <a:pPr>
              <a:lnSpc>
                <a:spcPct val="150000"/>
              </a:lnSpc>
            </a:pPr>
            <a:endParaRPr lang="en-US" altLang="zh-CN" dirty="0">
              <a:latin typeface="+mn-ea"/>
            </a:endParaRPr>
          </a:p>
          <a:p>
            <a:pPr>
              <a:lnSpc>
                <a:spcPct val="150000"/>
              </a:lnSpc>
            </a:pPr>
            <a:r>
              <a:rPr lang="zh-CN" altLang="en-US" dirty="0">
                <a:latin typeface="+mn-ea"/>
              </a:rPr>
              <a:t>半自动过程中，从</a:t>
            </a:r>
            <a:r>
              <a:rPr lang="en-US" altLang="zh-CN" dirty="0">
                <a:latin typeface="+mn-ea"/>
              </a:rPr>
              <a:t>18</a:t>
            </a:r>
            <a:r>
              <a:rPr lang="zh-CN" altLang="en-US" dirty="0">
                <a:latin typeface="+mn-ea"/>
              </a:rPr>
              <a:t>万张图像中生成了</a:t>
            </a:r>
            <a:r>
              <a:rPr lang="en-US" altLang="zh-CN" dirty="0">
                <a:latin typeface="+mn-ea"/>
              </a:rPr>
              <a:t>590</a:t>
            </a:r>
            <a:r>
              <a:rPr lang="zh-CN" altLang="en-US" dirty="0">
                <a:latin typeface="+mn-ea"/>
              </a:rPr>
              <a:t>万个</a:t>
            </a:r>
            <a:r>
              <a:rPr lang="en-US" altLang="zh-CN" dirty="0">
                <a:latin typeface="+mn-ea"/>
              </a:rPr>
              <a:t>mask</a:t>
            </a:r>
            <a:r>
              <a:rPr lang="zh-CN" altLang="en-US" dirty="0">
                <a:latin typeface="+mn-ea"/>
              </a:rPr>
              <a:t>。用新收集的数据，重新训练模型，平均标注时间又回到了</a:t>
            </a:r>
            <a:r>
              <a:rPr lang="en-US" altLang="zh-CN" dirty="0">
                <a:latin typeface="+mn-ea"/>
              </a:rPr>
              <a:t>34s,</a:t>
            </a:r>
            <a:r>
              <a:rPr lang="zh-CN" altLang="en-US" dirty="0">
                <a:latin typeface="+mn-ea"/>
              </a:rPr>
              <a:t>因为新的</a:t>
            </a:r>
            <a:r>
              <a:rPr lang="en-US" altLang="zh-CN" dirty="0">
                <a:latin typeface="+mn-ea"/>
              </a:rPr>
              <a:t>mask</a:t>
            </a:r>
            <a:r>
              <a:rPr lang="zh-CN" altLang="en-US" dirty="0">
                <a:latin typeface="+mn-ea"/>
              </a:rPr>
              <a:t>都是比较有难度的。每张图像上</a:t>
            </a:r>
            <a:r>
              <a:rPr lang="en-US" altLang="zh-CN" dirty="0">
                <a:latin typeface="+mn-ea"/>
              </a:rPr>
              <a:t>mask</a:t>
            </a:r>
            <a:r>
              <a:rPr lang="zh-CN" altLang="en-US" dirty="0">
                <a:latin typeface="+mn-ea"/>
              </a:rPr>
              <a:t>从</a:t>
            </a:r>
            <a:r>
              <a:rPr lang="en-US" altLang="zh-CN" dirty="0">
                <a:latin typeface="+mn-ea"/>
              </a:rPr>
              <a:t>44</a:t>
            </a:r>
            <a:r>
              <a:rPr lang="zh-CN" altLang="en-US" dirty="0">
                <a:latin typeface="+mn-ea"/>
              </a:rPr>
              <a:t>增加到</a:t>
            </a:r>
            <a:r>
              <a:rPr lang="en-US" altLang="zh-CN" dirty="0">
                <a:latin typeface="+mn-ea"/>
              </a:rPr>
              <a:t>72</a:t>
            </a:r>
            <a:r>
              <a:rPr lang="zh-CN" altLang="en-US" dirty="0">
                <a:latin typeface="+mn-ea"/>
              </a:rPr>
              <a:t>。</a:t>
            </a:r>
            <a:endParaRPr lang="zh-CN" altLang="en-US" sz="1100" dirty="0">
              <a:latin typeface="+mn-ea"/>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088798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数据引擎（</a:t>
            </a:r>
            <a:r>
              <a:rPr lang="en-US" altLang="zh-CN" b="1" dirty="0"/>
              <a:t>data engine </a:t>
            </a:r>
            <a:r>
              <a:rPr lang="zh-CN" altLang="en-US" b="1" dirty="0"/>
              <a:t>）</a:t>
            </a:r>
            <a:endParaRPr lang="en-US" altLang="zh-CN" b="1" dirty="0"/>
          </a:p>
          <a:p>
            <a:endParaRPr lang="zh-CN" altLang="en-US" b="1" dirty="0"/>
          </a:p>
          <a:p>
            <a:pPr>
              <a:lnSpc>
                <a:spcPct val="150000"/>
              </a:lnSpc>
            </a:pPr>
            <a:r>
              <a:rPr lang="en-US" altLang="zh-CN" b="1" dirty="0">
                <a:latin typeface="+mn-ea"/>
              </a:rPr>
              <a:t>(3) </a:t>
            </a:r>
            <a:r>
              <a:rPr lang="zh-CN" altLang="en-US" b="1" dirty="0">
                <a:latin typeface="+mn-ea"/>
              </a:rPr>
              <a:t>全自动</a:t>
            </a:r>
          </a:p>
          <a:p>
            <a:pPr>
              <a:lnSpc>
                <a:spcPct val="150000"/>
              </a:lnSpc>
            </a:pPr>
            <a:r>
              <a:rPr lang="zh-CN" altLang="en-US" dirty="0">
                <a:latin typeface="+mn-ea"/>
              </a:rPr>
              <a:t>利用前</a:t>
            </a:r>
            <a:r>
              <a:rPr lang="en-US" altLang="zh-CN" dirty="0">
                <a:latin typeface="+mn-ea"/>
              </a:rPr>
              <a:t>2</a:t>
            </a:r>
            <a:r>
              <a:rPr lang="zh-CN" altLang="en-US" dirty="0">
                <a:latin typeface="+mn-ea"/>
              </a:rPr>
              <a:t>步，得到的大量的和多样性的</a:t>
            </a:r>
            <a:r>
              <a:rPr lang="en-US" altLang="zh-CN" dirty="0">
                <a:latin typeface="+mn-ea"/>
              </a:rPr>
              <a:t>mask</a:t>
            </a:r>
            <a:r>
              <a:rPr lang="zh-CN" altLang="en-US" dirty="0">
                <a:latin typeface="+mn-ea"/>
              </a:rPr>
              <a:t>，结合模型可以根据不明确的输入也能输出有效的</a:t>
            </a:r>
            <a:r>
              <a:rPr lang="en-US" altLang="zh-CN" dirty="0">
                <a:latin typeface="+mn-ea"/>
              </a:rPr>
              <a:t>mask</a:t>
            </a:r>
            <a:r>
              <a:rPr lang="zh-CN" altLang="en-US" dirty="0">
                <a:latin typeface="+mn-ea"/>
              </a:rPr>
              <a:t>，对图像生成</a:t>
            </a:r>
            <a:r>
              <a:rPr lang="zh-CN" altLang="en-US" b="1" dirty="0">
                <a:latin typeface="+mn-ea"/>
              </a:rPr>
              <a:t>（</a:t>
            </a:r>
            <a:r>
              <a:rPr lang="en-US" altLang="zh-CN" b="1" dirty="0">
                <a:latin typeface="+mn-ea"/>
              </a:rPr>
              <a:t>32,32</a:t>
            </a:r>
            <a:r>
              <a:rPr lang="zh-CN" altLang="en-US" b="1" dirty="0">
                <a:latin typeface="+mn-ea"/>
              </a:rPr>
              <a:t>）</a:t>
            </a:r>
            <a:r>
              <a:rPr lang="zh-CN" altLang="en-US" dirty="0">
                <a:latin typeface="+mn-ea"/>
              </a:rPr>
              <a:t>个网格点，每个点预测一系列</a:t>
            </a:r>
            <a:r>
              <a:rPr lang="en-US" altLang="zh-CN" dirty="0">
                <a:latin typeface="+mn-ea"/>
              </a:rPr>
              <a:t>mask</a:t>
            </a:r>
            <a:r>
              <a:rPr lang="zh-CN" altLang="en-US" dirty="0">
                <a:latin typeface="+mn-ea"/>
              </a:rPr>
              <a:t>，如果一个点落在部分、子部分上，模型返回部分、子部分和整体的</a:t>
            </a:r>
            <a:r>
              <a:rPr lang="en-US" altLang="zh-CN" dirty="0">
                <a:latin typeface="+mn-ea"/>
              </a:rPr>
              <a:t>object</a:t>
            </a:r>
            <a:r>
              <a:rPr lang="zh-CN" altLang="en-US" dirty="0">
                <a:latin typeface="+mn-ea"/>
              </a:rPr>
              <a:t>。</a:t>
            </a:r>
            <a:endParaRPr lang="en-US" altLang="zh-CN" dirty="0">
              <a:latin typeface="+mn-ea"/>
            </a:endParaRPr>
          </a:p>
          <a:p>
            <a:pPr>
              <a:lnSpc>
                <a:spcPct val="150000"/>
              </a:lnSpc>
            </a:pPr>
            <a:endParaRPr lang="zh-CN" altLang="en-US" dirty="0">
              <a:latin typeface="+mn-ea"/>
            </a:endParaRPr>
          </a:p>
          <a:p>
            <a:pPr>
              <a:lnSpc>
                <a:spcPct val="150000"/>
              </a:lnSpc>
            </a:pPr>
            <a:r>
              <a:rPr lang="zh-CN" altLang="en-US" dirty="0">
                <a:latin typeface="+mn-ea"/>
              </a:rPr>
              <a:t>为了提高小目标的</a:t>
            </a:r>
            <a:r>
              <a:rPr lang="en-US" altLang="zh-CN" dirty="0">
                <a:latin typeface="+mn-ea"/>
              </a:rPr>
              <a:t>mask</a:t>
            </a:r>
            <a:r>
              <a:rPr lang="zh-CN" altLang="en-US" dirty="0">
                <a:latin typeface="+mn-ea"/>
              </a:rPr>
              <a:t>的质量，还通过放大图像进行裁剪（</a:t>
            </a:r>
            <a:r>
              <a:rPr lang="en-US" altLang="zh-CN" dirty="0">
                <a:latin typeface="+mn-ea"/>
              </a:rPr>
              <a:t>crop</a:t>
            </a:r>
            <a:r>
              <a:rPr lang="zh-CN" altLang="en-US" dirty="0">
                <a:latin typeface="+mn-ea"/>
              </a:rPr>
              <a:t>），处理多个</a:t>
            </a:r>
            <a:r>
              <a:rPr lang="en-US" altLang="zh-CN" dirty="0">
                <a:latin typeface="+mn-ea"/>
              </a:rPr>
              <a:t>mask</a:t>
            </a:r>
            <a:r>
              <a:rPr lang="zh-CN" altLang="en-US" dirty="0">
                <a:latin typeface="+mn-ea"/>
              </a:rPr>
              <a:t>覆盖的情况。</a:t>
            </a:r>
          </a:p>
          <a:p>
            <a:pPr>
              <a:lnSpc>
                <a:spcPct val="150000"/>
              </a:lnSpc>
            </a:pPr>
            <a:endParaRPr lang="zh-CN" altLang="en-US" dirty="0">
              <a:latin typeface="+mn-ea"/>
            </a:endParaRPr>
          </a:p>
          <a:p>
            <a:pPr>
              <a:lnSpc>
                <a:spcPct val="150000"/>
              </a:lnSpc>
            </a:pPr>
            <a:r>
              <a:rPr lang="zh-CN" altLang="en-US" dirty="0">
                <a:latin typeface="+mn-ea"/>
              </a:rPr>
              <a:t>在</a:t>
            </a:r>
            <a:r>
              <a:rPr lang="en-US" altLang="zh-CN" dirty="0">
                <a:latin typeface="+mn-ea"/>
              </a:rPr>
              <a:t>1100</a:t>
            </a:r>
            <a:r>
              <a:rPr lang="zh-CN" altLang="en-US" dirty="0">
                <a:latin typeface="+mn-ea"/>
              </a:rPr>
              <a:t>万数据集上，生成了</a:t>
            </a:r>
            <a:r>
              <a:rPr lang="en-US" altLang="zh-CN" dirty="0">
                <a:latin typeface="+mn-ea"/>
              </a:rPr>
              <a:t>11</a:t>
            </a:r>
            <a:r>
              <a:rPr lang="zh-CN" altLang="en-US" dirty="0">
                <a:latin typeface="+mn-ea"/>
              </a:rPr>
              <a:t>亿高质量的</a:t>
            </a:r>
            <a:r>
              <a:rPr lang="en-US" altLang="zh-CN" dirty="0">
                <a:latin typeface="+mn-ea"/>
              </a:rPr>
              <a:t>mask</a:t>
            </a:r>
            <a:r>
              <a:rPr lang="zh-CN" altLang="en-US" dirty="0">
                <a:latin typeface="+mn-ea"/>
              </a:rPr>
              <a:t>。</a:t>
            </a:r>
            <a:endParaRPr lang="zh-CN" altLang="en-US" sz="1100" dirty="0">
              <a:latin typeface="+mn-ea"/>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378280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数据引擎（</a:t>
            </a:r>
            <a:r>
              <a:rPr lang="en-US" altLang="zh-CN" b="1" dirty="0"/>
              <a:t>data engine </a:t>
            </a:r>
            <a:r>
              <a:rPr lang="zh-CN" altLang="en-US" b="1" dirty="0"/>
              <a:t>）</a:t>
            </a:r>
            <a:endParaRPr lang="en-US" altLang="zh-CN" b="1" dirty="0"/>
          </a:p>
          <a:p>
            <a:endParaRPr lang="zh-CN" altLang="en-US" b="1" dirty="0"/>
          </a:p>
          <a:p>
            <a:pPr>
              <a:lnSpc>
                <a:spcPct val="150000"/>
              </a:lnSpc>
            </a:pPr>
            <a:r>
              <a:rPr lang="zh-CN" altLang="en-US" dirty="0">
                <a:latin typeface="+mn-ea"/>
              </a:rPr>
              <a:t>最终的数据利用情况：</a:t>
            </a:r>
            <a:endParaRPr lang="en-US" altLang="zh-CN" dirty="0">
              <a:latin typeface="+mn-ea"/>
            </a:endParaRPr>
          </a:p>
          <a:p>
            <a:pPr>
              <a:lnSpc>
                <a:spcPct val="150000"/>
              </a:lnSpc>
            </a:pPr>
            <a:endParaRPr lang="en-US" altLang="zh-CN" dirty="0">
              <a:latin typeface="+mn-ea"/>
            </a:endParaRPr>
          </a:p>
          <a:p>
            <a:pPr>
              <a:lnSpc>
                <a:spcPct val="150000"/>
              </a:lnSpc>
            </a:pPr>
            <a:r>
              <a:rPr lang="zh-CN" altLang="en-US" b="1" dirty="0">
                <a:latin typeface="+mn-ea"/>
              </a:rPr>
              <a:t>* 图片：</a:t>
            </a:r>
            <a:r>
              <a:rPr lang="zh-CN" altLang="en-US" dirty="0">
                <a:latin typeface="+mn-ea"/>
              </a:rPr>
              <a:t>从合作商获取</a:t>
            </a:r>
            <a:r>
              <a:rPr lang="en-US" altLang="zh-CN" dirty="0">
                <a:latin typeface="+mn-ea"/>
              </a:rPr>
              <a:t>1100</a:t>
            </a:r>
            <a:r>
              <a:rPr lang="zh-CN" altLang="en-US" dirty="0">
                <a:latin typeface="+mn-ea"/>
              </a:rPr>
              <a:t>万张图像，按短边重采样到</a:t>
            </a:r>
            <a:r>
              <a:rPr lang="en-US" altLang="zh-CN" dirty="0">
                <a:latin typeface="+mn-ea"/>
              </a:rPr>
              <a:t>1500</a:t>
            </a:r>
            <a:r>
              <a:rPr lang="zh-CN" altLang="en-US" dirty="0">
                <a:latin typeface="+mn-ea"/>
              </a:rPr>
              <a:t>像素。</a:t>
            </a:r>
          </a:p>
          <a:p>
            <a:pPr>
              <a:lnSpc>
                <a:spcPct val="150000"/>
              </a:lnSpc>
            </a:pPr>
            <a:endParaRPr lang="zh-CN" altLang="en-US" dirty="0">
              <a:latin typeface="+mn-ea"/>
            </a:endParaRPr>
          </a:p>
          <a:p>
            <a:pPr>
              <a:lnSpc>
                <a:spcPct val="150000"/>
              </a:lnSpc>
            </a:pPr>
            <a:r>
              <a:rPr lang="zh-CN" altLang="en-US" b="1" dirty="0">
                <a:latin typeface="+mn-ea"/>
              </a:rPr>
              <a:t>* </a:t>
            </a:r>
            <a:r>
              <a:rPr lang="en-US" altLang="zh-CN" b="1" dirty="0">
                <a:latin typeface="+mn-ea"/>
              </a:rPr>
              <a:t>mask: </a:t>
            </a:r>
            <a:r>
              <a:rPr lang="en-US" altLang="zh-CN" dirty="0">
                <a:latin typeface="+mn-ea"/>
              </a:rPr>
              <a:t>99.1%</a:t>
            </a:r>
            <a:r>
              <a:rPr lang="zh-CN" altLang="en-US" dirty="0">
                <a:latin typeface="+mn-ea"/>
              </a:rPr>
              <a:t>都是自动生成的，通过对比分析，自动生成的</a:t>
            </a:r>
            <a:r>
              <a:rPr lang="en-US" altLang="zh-CN" dirty="0">
                <a:latin typeface="+mn-ea"/>
              </a:rPr>
              <a:t>mask</a:t>
            </a:r>
            <a:r>
              <a:rPr lang="zh-CN" altLang="en-US" dirty="0">
                <a:latin typeface="+mn-ea"/>
              </a:rPr>
              <a:t>质量也是非常高的。为了评估质量，随机选</a:t>
            </a:r>
            <a:r>
              <a:rPr lang="en-US" altLang="zh-CN" dirty="0">
                <a:latin typeface="+mn-ea"/>
              </a:rPr>
              <a:t>500</a:t>
            </a:r>
            <a:r>
              <a:rPr lang="zh-CN" altLang="en-US" dirty="0">
                <a:latin typeface="+mn-ea"/>
              </a:rPr>
              <a:t>张图像（约</a:t>
            </a:r>
            <a:r>
              <a:rPr lang="en-US" altLang="zh-CN" dirty="0">
                <a:latin typeface="+mn-ea"/>
              </a:rPr>
              <a:t>5</a:t>
            </a:r>
            <a:r>
              <a:rPr lang="zh-CN" altLang="en-US" dirty="0">
                <a:latin typeface="+mn-ea"/>
              </a:rPr>
              <a:t>万个</a:t>
            </a:r>
            <a:r>
              <a:rPr lang="en-US" altLang="zh-CN" dirty="0">
                <a:latin typeface="+mn-ea"/>
              </a:rPr>
              <a:t>mask</a:t>
            </a:r>
            <a:r>
              <a:rPr lang="zh-CN" altLang="en-US" dirty="0">
                <a:latin typeface="+mn-ea"/>
              </a:rPr>
              <a:t>），让专业的标注人员进行标注，通过对比发现</a:t>
            </a:r>
            <a:r>
              <a:rPr lang="en-US" altLang="zh-CN" dirty="0">
                <a:latin typeface="+mn-ea"/>
              </a:rPr>
              <a:t>94%</a:t>
            </a:r>
            <a:r>
              <a:rPr lang="zh-CN" altLang="en-US" dirty="0">
                <a:latin typeface="+mn-ea"/>
              </a:rPr>
              <a:t>的</a:t>
            </a:r>
            <a:r>
              <a:rPr lang="en-US" altLang="zh-CN" dirty="0">
                <a:latin typeface="+mn-ea"/>
              </a:rPr>
              <a:t>mask</a:t>
            </a:r>
            <a:r>
              <a:rPr lang="zh-CN" altLang="en-US" dirty="0">
                <a:latin typeface="+mn-ea"/>
              </a:rPr>
              <a:t>有</a:t>
            </a:r>
            <a:r>
              <a:rPr lang="en-US" altLang="zh-CN" dirty="0">
                <a:latin typeface="+mn-ea"/>
              </a:rPr>
              <a:t>90%</a:t>
            </a:r>
            <a:r>
              <a:rPr lang="zh-CN" altLang="en-US" dirty="0">
                <a:latin typeface="+mn-ea"/>
              </a:rPr>
              <a:t>以上的</a:t>
            </a:r>
            <a:r>
              <a:rPr lang="en-US" altLang="zh-CN" dirty="0" err="1">
                <a:latin typeface="+mn-ea"/>
              </a:rPr>
              <a:t>iou</a:t>
            </a:r>
            <a:r>
              <a:rPr lang="zh-CN" altLang="en-US" dirty="0">
                <a:latin typeface="+mn-ea"/>
              </a:rPr>
              <a:t>。</a:t>
            </a:r>
          </a:p>
          <a:p>
            <a:pPr>
              <a:lnSpc>
                <a:spcPct val="150000"/>
              </a:lnSpc>
            </a:pPr>
            <a:endParaRPr lang="zh-CN" altLang="en-US" dirty="0">
              <a:latin typeface="+mn-ea"/>
            </a:endParaRPr>
          </a:p>
          <a:p>
            <a:pPr>
              <a:lnSpc>
                <a:spcPct val="150000"/>
              </a:lnSpc>
            </a:pPr>
            <a:r>
              <a:rPr lang="zh-CN" altLang="en-US" dirty="0">
                <a:latin typeface="+mn-ea"/>
              </a:rPr>
              <a:t>* 数据分布更广，从全世界获取数据，</a:t>
            </a:r>
            <a:r>
              <a:rPr lang="en-US" altLang="zh-CN" dirty="0">
                <a:latin typeface="+mn-ea"/>
              </a:rPr>
              <a:t>mask</a:t>
            </a:r>
            <a:r>
              <a:rPr lang="zh-CN" altLang="en-US" dirty="0">
                <a:latin typeface="+mn-ea"/>
              </a:rPr>
              <a:t>更多，数据偏向性较小。</a:t>
            </a:r>
            <a:endParaRPr lang="zh-CN" altLang="en-US" sz="1100" dirty="0">
              <a:latin typeface="+mn-ea"/>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2892170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b="1" dirty="0">
                <a:latin typeface="+mn-ea"/>
              </a:rPr>
              <a:t>模型</a:t>
            </a:r>
            <a:endParaRPr lang="en-US" altLang="zh-CN" b="1" dirty="0">
              <a:latin typeface="+mn-ea"/>
            </a:endParaRPr>
          </a:p>
          <a:p>
            <a:pPr>
              <a:lnSpc>
                <a:spcPct val="150000"/>
              </a:lnSpc>
            </a:pPr>
            <a:r>
              <a:rPr lang="zh-CN" altLang="en-US" dirty="0">
                <a:latin typeface="+mn-ea"/>
              </a:rPr>
              <a:t>模型包含了一个图像编码器 </a:t>
            </a:r>
            <a:r>
              <a:rPr lang="en-US" altLang="zh-CN" dirty="0">
                <a:latin typeface="+mn-ea"/>
              </a:rPr>
              <a:t>(image encoder)</a:t>
            </a:r>
            <a:r>
              <a:rPr lang="zh-CN" altLang="en-US" dirty="0">
                <a:latin typeface="+mn-ea"/>
              </a:rPr>
              <a:t>，提示编码器 </a:t>
            </a:r>
            <a:r>
              <a:rPr lang="en-US" altLang="zh-CN" dirty="0">
                <a:latin typeface="+mn-ea"/>
              </a:rPr>
              <a:t>(prompt encoder)</a:t>
            </a:r>
            <a:r>
              <a:rPr lang="zh-CN" altLang="en-US" dirty="0">
                <a:latin typeface="+mn-ea"/>
              </a:rPr>
              <a:t>和掩码解码器 </a:t>
            </a:r>
            <a:r>
              <a:rPr lang="en-US" altLang="zh-CN" dirty="0">
                <a:latin typeface="+mn-ea"/>
              </a:rPr>
              <a:t>(mask decoder)</a:t>
            </a:r>
            <a:r>
              <a:rPr lang="zh-CN" altLang="en-US" dirty="0">
                <a:latin typeface="+mn-ea"/>
              </a:rPr>
              <a:t>，如下图所示。</a:t>
            </a:r>
            <a:r>
              <a:rPr lang="en-US" altLang="zh-CN" dirty="0">
                <a:latin typeface="+mn-ea"/>
              </a:rPr>
              <a:t> </a:t>
            </a:r>
            <a:endParaRPr lang="zh-CN" altLang="en-US" dirty="0">
              <a:latin typeface="+mn-ea"/>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471374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b="1" dirty="0">
                <a:latin typeface="+mn-ea"/>
              </a:rPr>
              <a:t>(1) </a:t>
            </a:r>
            <a:r>
              <a:rPr lang="zh-CN" altLang="en-US" b="1" dirty="0">
                <a:latin typeface="+mn-ea"/>
              </a:rPr>
              <a:t>图像编码器（</a:t>
            </a:r>
            <a:r>
              <a:rPr lang="en-US" altLang="zh-CN" b="1" dirty="0">
                <a:latin typeface="+mn-ea"/>
              </a:rPr>
              <a:t>image encoder</a:t>
            </a:r>
            <a:r>
              <a:rPr lang="zh-CN" altLang="en-US" b="1" dirty="0">
                <a:latin typeface="+mn-ea"/>
              </a:rPr>
              <a:t>）</a:t>
            </a:r>
            <a:endParaRPr lang="en-US" altLang="zh-CN" b="1" dirty="0">
              <a:latin typeface="+mn-ea"/>
            </a:endParaRPr>
          </a:p>
          <a:p>
            <a:pPr>
              <a:lnSpc>
                <a:spcPct val="150000"/>
              </a:lnSpc>
            </a:pPr>
            <a:r>
              <a:rPr lang="zh-CN" altLang="en-US" dirty="0">
                <a:latin typeface="+mn-ea"/>
              </a:rPr>
              <a:t>利用</a:t>
            </a:r>
            <a:r>
              <a:rPr lang="en-US" altLang="zh-CN" dirty="0">
                <a:latin typeface="+mn-ea"/>
              </a:rPr>
              <a:t>MAE</a:t>
            </a:r>
            <a:r>
              <a:rPr lang="zh-CN" altLang="en-US" dirty="0">
                <a:latin typeface="+mn-ea"/>
              </a:rPr>
              <a:t>模型预训练一个</a:t>
            </a:r>
            <a:r>
              <a:rPr lang="en-US" altLang="zh-CN" dirty="0" err="1">
                <a:latin typeface="+mn-ea"/>
              </a:rPr>
              <a:t>ViT</a:t>
            </a:r>
            <a:r>
              <a:rPr lang="zh-CN" altLang="en-US" dirty="0">
                <a:latin typeface="+mn-ea"/>
              </a:rPr>
              <a:t>，支持高分辨率的图像输入。</a:t>
            </a:r>
            <a:r>
              <a:rPr lang="en-US" altLang="zh-CN" dirty="0">
                <a:latin typeface="+mn-ea"/>
              </a:rPr>
              <a:t>Image encoder</a:t>
            </a:r>
            <a:r>
              <a:rPr lang="zh-CN" altLang="en-US" dirty="0">
                <a:latin typeface="+mn-ea"/>
              </a:rPr>
              <a:t>的位置在</a:t>
            </a:r>
            <a:r>
              <a:rPr lang="en-US" altLang="zh-CN" dirty="0">
                <a:latin typeface="+mn-ea"/>
              </a:rPr>
              <a:t>prompt encoder</a:t>
            </a:r>
            <a:r>
              <a:rPr lang="zh-CN" altLang="en-US" dirty="0">
                <a:latin typeface="+mn-ea"/>
              </a:rPr>
              <a:t>之前，对每张图像只运行一次。</a:t>
            </a:r>
            <a:endParaRPr lang="en-US" altLang="zh-CN" dirty="0">
              <a:latin typeface="+mn-ea"/>
            </a:endParaRPr>
          </a:p>
          <a:p>
            <a:pPr>
              <a:lnSpc>
                <a:spcPct val="150000"/>
              </a:lnSpc>
            </a:pPr>
            <a:endParaRPr lang="zh-CN" altLang="en-US" dirty="0">
              <a:latin typeface="+mn-ea"/>
            </a:endParaRPr>
          </a:p>
          <a:p>
            <a:pPr>
              <a:lnSpc>
                <a:spcPct val="150000"/>
              </a:lnSpc>
            </a:pPr>
            <a:r>
              <a:rPr lang="zh-CN" altLang="en-US" dirty="0">
                <a:latin typeface="+mn-ea"/>
              </a:rPr>
              <a:t>输入</a:t>
            </a:r>
            <a:r>
              <a:rPr lang="en-US" altLang="zh-CN" dirty="0">
                <a:latin typeface="+mn-ea"/>
              </a:rPr>
              <a:t>(</a:t>
            </a:r>
            <a:r>
              <a:rPr lang="en-US" altLang="zh-CN" dirty="0" err="1">
                <a:latin typeface="+mn-ea"/>
              </a:rPr>
              <a:t>c,h,w</a:t>
            </a:r>
            <a:r>
              <a:rPr lang="en-US" altLang="zh-CN" dirty="0">
                <a:latin typeface="+mn-ea"/>
              </a:rPr>
              <a:t>)</a:t>
            </a:r>
            <a:r>
              <a:rPr lang="zh-CN" altLang="en-US" dirty="0">
                <a:latin typeface="+mn-ea"/>
              </a:rPr>
              <a:t>的图像，对图像进行缩放，按照长边缩放成</a:t>
            </a:r>
            <a:r>
              <a:rPr lang="en-US" altLang="zh-CN" dirty="0">
                <a:latin typeface="+mn-ea"/>
              </a:rPr>
              <a:t>1024</a:t>
            </a:r>
            <a:r>
              <a:rPr lang="zh-CN" altLang="en-US" dirty="0">
                <a:latin typeface="+mn-ea"/>
              </a:rPr>
              <a:t>，短边不够就补零</a:t>
            </a:r>
            <a:r>
              <a:rPr lang="en-US" altLang="zh-CN" dirty="0">
                <a:latin typeface="+mn-ea"/>
              </a:rPr>
              <a:t>,</a:t>
            </a:r>
            <a:r>
              <a:rPr lang="zh-CN" altLang="en-US" dirty="0">
                <a:latin typeface="+mn-ea"/>
              </a:rPr>
              <a:t>最终得到</a:t>
            </a:r>
            <a:r>
              <a:rPr lang="en-US" altLang="zh-CN" dirty="0">
                <a:latin typeface="+mn-ea"/>
              </a:rPr>
              <a:t>(c,1024,1024)</a:t>
            </a:r>
            <a:r>
              <a:rPr lang="zh-CN" altLang="en-US" dirty="0">
                <a:latin typeface="+mn-ea"/>
              </a:rPr>
              <a:t>的图像，经过</a:t>
            </a:r>
            <a:r>
              <a:rPr lang="en-US" altLang="zh-CN" dirty="0">
                <a:latin typeface="+mn-ea"/>
              </a:rPr>
              <a:t>image encoder</a:t>
            </a:r>
            <a:r>
              <a:rPr lang="zh-CN" altLang="en-US" dirty="0">
                <a:latin typeface="+mn-ea"/>
              </a:rPr>
              <a:t>，得到对图像</a:t>
            </a:r>
            <a:r>
              <a:rPr lang="en-US" altLang="zh-CN" dirty="0">
                <a:latin typeface="+mn-ea"/>
              </a:rPr>
              <a:t>16</a:t>
            </a:r>
            <a:r>
              <a:rPr lang="zh-CN" altLang="en-US" dirty="0">
                <a:latin typeface="+mn-ea"/>
              </a:rPr>
              <a:t>倍下采样的</a:t>
            </a:r>
            <a:r>
              <a:rPr lang="en-US" altLang="zh-CN" dirty="0">
                <a:latin typeface="+mn-ea"/>
              </a:rPr>
              <a:t>feature</a:t>
            </a:r>
            <a:r>
              <a:rPr lang="zh-CN" altLang="en-US" dirty="0">
                <a:latin typeface="+mn-ea"/>
              </a:rPr>
              <a:t>，大小为</a:t>
            </a:r>
            <a:r>
              <a:rPr lang="en-US" altLang="zh-CN" dirty="0">
                <a:latin typeface="+mn-ea"/>
              </a:rPr>
              <a:t>(256,64,64)</a:t>
            </a:r>
            <a:r>
              <a:rPr lang="zh-CN" altLang="en-US" dirty="0">
                <a:latin typeface="+mn-ea"/>
              </a:rPr>
              <a:t>。</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711131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b="1" dirty="0">
                <a:latin typeface="+mn-ea"/>
              </a:rPr>
              <a:t>(2) </a:t>
            </a:r>
            <a:r>
              <a:rPr lang="zh-CN" altLang="en-US" b="1" dirty="0">
                <a:latin typeface="+mn-ea"/>
              </a:rPr>
              <a:t>提示编码器（</a:t>
            </a:r>
            <a:r>
              <a:rPr lang="en-US" altLang="zh-CN" b="1" dirty="0">
                <a:latin typeface="+mn-ea"/>
              </a:rPr>
              <a:t>prompt encoder</a:t>
            </a:r>
            <a:r>
              <a:rPr lang="zh-CN" altLang="en-US" b="1" dirty="0">
                <a:latin typeface="+mn-ea"/>
              </a:rPr>
              <a:t>）</a:t>
            </a:r>
            <a:endParaRPr lang="en-US" altLang="zh-CN" b="1" dirty="0">
              <a:latin typeface="+mn-ea"/>
            </a:endParaRPr>
          </a:p>
          <a:p>
            <a:pPr>
              <a:lnSpc>
                <a:spcPct val="150000"/>
              </a:lnSpc>
            </a:pPr>
            <a:r>
              <a:rPr lang="zh-CN" altLang="en-US" dirty="0">
                <a:latin typeface="+mn-ea"/>
              </a:rPr>
              <a:t>输入分成</a:t>
            </a:r>
            <a:r>
              <a:rPr lang="en-US" altLang="zh-CN" dirty="0">
                <a:latin typeface="+mn-ea"/>
              </a:rPr>
              <a:t>2</a:t>
            </a:r>
            <a:r>
              <a:rPr lang="zh-CN" altLang="en-US" dirty="0">
                <a:latin typeface="+mn-ea"/>
              </a:rPr>
              <a:t>类：稀疏的 </a:t>
            </a:r>
            <a:r>
              <a:rPr lang="en-US" altLang="zh-CN" dirty="0">
                <a:latin typeface="+mn-ea"/>
              </a:rPr>
              <a:t>(</a:t>
            </a:r>
            <a:r>
              <a:rPr lang="zh-CN" altLang="en-US" dirty="0">
                <a:latin typeface="+mn-ea"/>
              </a:rPr>
              <a:t>点，框，文本</a:t>
            </a:r>
            <a:r>
              <a:rPr lang="en-US" altLang="zh-CN" dirty="0">
                <a:latin typeface="+mn-ea"/>
              </a:rPr>
              <a:t>)</a:t>
            </a:r>
            <a:r>
              <a:rPr lang="zh-CN" altLang="en-US" dirty="0">
                <a:latin typeface="+mn-ea"/>
              </a:rPr>
              <a:t>，稠密的（掩码）</a:t>
            </a:r>
          </a:p>
          <a:p>
            <a:pPr>
              <a:lnSpc>
                <a:spcPct val="150000"/>
              </a:lnSpc>
            </a:pPr>
            <a:r>
              <a:rPr lang="zh-CN" altLang="en-US" sz="1200" b="1" dirty="0">
                <a:latin typeface="+mn-ea"/>
              </a:rPr>
              <a:t>点（</a:t>
            </a:r>
            <a:r>
              <a:rPr lang="en-US" altLang="zh-CN" sz="1200" b="1" dirty="0">
                <a:latin typeface="+mn-ea"/>
              </a:rPr>
              <a:t>point</a:t>
            </a:r>
            <a:r>
              <a:rPr lang="zh-CN" altLang="en-US" sz="1200" b="1" dirty="0">
                <a:latin typeface="+mn-ea"/>
              </a:rPr>
              <a:t>）</a:t>
            </a:r>
            <a:r>
              <a:rPr lang="en-US" altLang="zh-CN" sz="1200" b="1" dirty="0">
                <a:latin typeface="+mn-ea"/>
              </a:rPr>
              <a:t>: </a:t>
            </a:r>
            <a:r>
              <a:rPr lang="zh-CN" altLang="en-US" sz="1200" dirty="0">
                <a:latin typeface="+mn-ea"/>
              </a:rPr>
              <a:t>映射到</a:t>
            </a:r>
            <a:r>
              <a:rPr lang="en-US" altLang="zh-CN" sz="1200" dirty="0">
                <a:latin typeface="+mn-ea"/>
              </a:rPr>
              <a:t>256</a:t>
            </a:r>
            <a:r>
              <a:rPr lang="zh-CN" altLang="en-US" sz="1200" dirty="0">
                <a:latin typeface="+mn-ea"/>
              </a:rPr>
              <a:t>维的向量，包含代表点位置的 </a:t>
            </a:r>
            <a:r>
              <a:rPr lang="en-US" altLang="zh-CN" sz="1200" dirty="0">
                <a:latin typeface="+mn-ea"/>
              </a:rPr>
              <a:t>positional encoding</a:t>
            </a:r>
            <a:r>
              <a:rPr lang="zh-CN" altLang="en-US" sz="1200" dirty="0">
                <a:latin typeface="+mn-ea"/>
              </a:rPr>
              <a:t>，加</a:t>
            </a:r>
            <a:r>
              <a:rPr lang="en-US" altLang="zh-CN" sz="1200" dirty="0">
                <a:latin typeface="+mn-ea"/>
              </a:rPr>
              <a:t>2</a:t>
            </a:r>
            <a:r>
              <a:rPr lang="zh-CN" altLang="en-US" sz="1200" dirty="0">
                <a:latin typeface="+mn-ea"/>
              </a:rPr>
              <a:t>个代表该点是前景</a:t>
            </a:r>
            <a:r>
              <a:rPr lang="en-US" altLang="zh-CN" sz="1200" dirty="0">
                <a:latin typeface="+mn-ea"/>
              </a:rPr>
              <a:t>/</a:t>
            </a:r>
            <a:r>
              <a:rPr lang="zh-CN" altLang="en-US" sz="1200" dirty="0">
                <a:latin typeface="+mn-ea"/>
              </a:rPr>
              <a:t>背景的可学习的</a:t>
            </a:r>
            <a:r>
              <a:rPr lang="en-US" altLang="zh-CN" sz="1200" dirty="0">
                <a:latin typeface="+mn-ea"/>
              </a:rPr>
              <a:t>embedding</a:t>
            </a:r>
            <a:endParaRPr lang="zh-CN" altLang="en-US" sz="1200" dirty="0">
              <a:latin typeface="+mn-ea"/>
            </a:endParaRPr>
          </a:p>
          <a:p>
            <a:pPr>
              <a:lnSpc>
                <a:spcPct val="150000"/>
              </a:lnSpc>
            </a:pPr>
            <a:r>
              <a:rPr lang="zh-CN" altLang="en-US" sz="1200" b="1" dirty="0">
                <a:latin typeface="+mn-ea"/>
              </a:rPr>
              <a:t>框（</a:t>
            </a:r>
            <a:r>
              <a:rPr lang="en-US" altLang="zh-CN" sz="1200" b="1" dirty="0">
                <a:latin typeface="+mn-ea"/>
              </a:rPr>
              <a:t>box</a:t>
            </a:r>
            <a:r>
              <a:rPr lang="zh-CN" altLang="en-US" sz="1200" b="1" dirty="0">
                <a:latin typeface="+mn-ea"/>
              </a:rPr>
              <a:t>）</a:t>
            </a:r>
            <a:r>
              <a:rPr lang="en-US" altLang="zh-CN" sz="1200" b="1" dirty="0">
                <a:latin typeface="+mn-ea"/>
              </a:rPr>
              <a:t>: </a:t>
            </a:r>
            <a:r>
              <a:rPr lang="zh-CN" altLang="en-US" sz="1200" dirty="0">
                <a:latin typeface="+mn-ea"/>
              </a:rPr>
              <a:t>用一个</a:t>
            </a:r>
            <a:r>
              <a:rPr lang="en-US" altLang="zh-CN" sz="1200" dirty="0">
                <a:latin typeface="+mn-ea"/>
              </a:rPr>
              <a:t>embedding</a:t>
            </a:r>
            <a:r>
              <a:rPr lang="zh-CN" altLang="en-US" sz="1200" dirty="0">
                <a:latin typeface="+mn-ea"/>
              </a:rPr>
              <a:t> </a:t>
            </a:r>
            <a:r>
              <a:rPr lang="en-US" altLang="zh-CN" sz="1200" dirty="0">
                <a:latin typeface="+mn-ea"/>
              </a:rPr>
              <a:t>pair</a:t>
            </a:r>
            <a:r>
              <a:rPr lang="zh-CN" altLang="en-US" sz="1200" dirty="0">
                <a:latin typeface="+mn-ea"/>
              </a:rPr>
              <a:t>表示（</a:t>
            </a:r>
            <a:r>
              <a:rPr lang="en-US" altLang="zh-CN" sz="1200" dirty="0">
                <a:latin typeface="+mn-ea"/>
              </a:rPr>
              <a:t>1</a:t>
            </a:r>
            <a:r>
              <a:rPr lang="zh-CN" altLang="en-US" sz="1200" dirty="0">
                <a:latin typeface="+mn-ea"/>
              </a:rPr>
              <a:t>）可学习的</a:t>
            </a:r>
            <a:r>
              <a:rPr lang="en-US" altLang="zh-CN" sz="1200" dirty="0">
                <a:latin typeface="+mn-ea"/>
              </a:rPr>
              <a:t>embedding</a:t>
            </a:r>
            <a:r>
              <a:rPr lang="zh-CN" altLang="en-US" sz="1200" dirty="0">
                <a:latin typeface="+mn-ea"/>
              </a:rPr>
              <a:t>代表左上角（</a:t>
            </a:r>
            <a:r>
              <a:rPr lang="en-US" altLang="zh-CN" sz="1200" dirty="0">
                <a:latin typeface="+mn-ea"/>
              </a:rPr>
              <a:t>2</a:t>
            </a:r>
            <a:r>
              <a:rPr lang="zh-CN" altLang="en-US" sz="1200" dirty="0">
                <a:latin typeface="+mn-ea"/>
              </a:rPr>
              <a:t>）可学习的</a:t>
            </a:r>
            <a:r>
              <a:rPr lang="en-US" altLang="zh-CN" sz="1200" dirty="0">
                <a:latin typeface="+mn-ea"/>
              </a:rPr>
              <a:t>embedding</a:t>
            </a:r>
            <a:r>
              <a:rPr lang="zh-CN" altLang="en-US" sz="1200" dirty="0">
                <a:latin typeface="+mn-ea"/>
              </a:rPr>
              <a:t>代表右下角</a:t>
            </a:r>
          </a:p>
          <a:p>
            <a:pPr>
              <a:lnSpc>
                <a:spcPct val="150000"/>
              </a:lnSpc>
            </a:pPr>
            <a:r>
              <a:rPr lang="zh-CN" altLang="en-US" sz="1200" b="1" dirty="0">
                <a:latin typeface="+mn-ea"/>
              </a:rPr>
              <a:t>文本（</a:t>
            </a:r>
            <a:r>
              <a:rPr lang="en-US" altLang="zh-CN" sz="1200" b="1" dirty="0">
                <a:latin typeface="+mn-ea"/>
              </a:rPr>
              <a:t>text</a:t>
            </a:r>
            <a:r>
              <a:rPr lang="zh-CN" altLang="en-US" sz="1200" b="1" dirty="0">
                <a:latin typeface="+mn-ea"/>
              </a:rPr>
              <a:t>）：</a:t>
            </a:r>
            <a:r>
              <a:rPr lang="zh-CN" altLang="en-US" sz="1200" dirty="0">
                <a:latin typeface="+mn-ea"/>
              </a:rPr>
              <a:t>通过</a:t>
            </a:r>
            <a:r>
              <a:rPr lang="en-US" altLang="zh-CN" sz="1200" dirty="0">
                <a:latin typeface="+mn-ea"/>
              </a:rPr>
              <a:t>CLIP</a:t>
            </a:r>
            <a:r>
              <a:rPr lang="zh-CN" altLang="en-US" sz="1200" dirty="0">
                <a:latin typeface="+mn-ea"/>
              </a:rPr>
              <a:t>模型进行文本编码</a:t>
            </a:r>
          </a:p>
          <a:p>
            <a:pPr>
              <a:lnSpc>
                <a:spcPct val="150000"/>
              </a:lnSpc>
            </a:pPr>
            <a:r>
              <a:rPr lang="zh-CN" altLang="en-US" sz="1200" b="1" dirty="0">
                <a:latin typeface="+mn-ea"/>
              </a:rPr>
              <a:t>掩码（</a:t>
            </a:r>
            <a:r>
              <a:rPr lang="en-US" altLang="zh-CN" sz="1200" b="1" dirty="0">
                <a:latin typeface="+mn-ea"/>
              </a:rPr>
              <a:t>mask</a:t>
            </a:r>
            <a:r>
              <a:rPr lang="zh-CN" altLang="en-US" sz="1200" dirty="0">
                <a:latin typeface="+mn-ea"/>
              </a:rPr>
              <a:t>）</a:t>
            </a:r>
            <a:r>
              <a:rPr lang="en-US" altLang="zh-CN" sz="1200" b="1" dirty="0">
                <a:latin typeface="+mn-ea"/>
              </a:rPr>
              <a:t>: </a:t>
            </a:r>
            <a:r>
              <a:rPr lang="zh-CN" altLang="en-US" sz="1200" dirty="0">
                <a:latin typeface="+mn-ea"/>
              </a:rPr>
              <a:t>用输入图像</a:t>
            </a:r>
            <a:r>
              <a:rPr lang="en-US" altLang="zh-CN" sz="1200" dirty="0">
                <a:latin typeface="+mn-ea"/>
              </a:rPr>
              <a:t>1/4</a:t>
            </a:r>
            <a:r>
              <a:rPr lang="zh-CN" altLang="en-US" sz="1200" dirty="0">
                <a:latin typeface="+mn-ea"/>
              </a:rPr>
              <a:t>分辨率的</a:t>
            </a:r>
            <a:r>
              <a:rPr lang="en-US" altLang="zh-CN" sz="1200" dirty="0">
                <a:latin typeface="+mn-ea"/>
              </a:rPr>
              <a:t>mask</a:t>
            </a:r>
            <a:r>
              <a:rPr lang="zh-CN" altLang="en-US" sz="1200" dirty="0">
                <a:latin typeface="+mn-ea"/>
              </a:rPr>
              <a:t>，然后用</a:t>
            </a:r>
            <a:r>
              <a:rPr lang="en-US" altLang="zh-CN" sz="1200" dirty="0">
                <a:latin typeface="+mn-ea"/>
              </a:rPr>
              <a:t>(2,2)</a:t>
            </a:r>
            <a:r>
              <a:rPr lang="zh-CN" altLang="en-US" sz="1200" dirty="0">
                <a:latin typeface="+mn-ea"/>
              </a:rPr>
              <a:t>卷积核，</a:t>
            </a:r>
            <a:r>
              <a:rPr lang="en-US" altLang="zh-CN" sz="1200" dirty="0">
                <a:latin typeface="+mn-ea"/>
              </a:rPr>
              <a:t>stride-2</a:t>
            </a:r>
            <a:r>
              <a:rPr lang="zh-CN" altLang="en-US" sz="1200" dirty="0">
                <a:latin typeface="+mn-ea"/>
              </a:rPr>
              <a:t>输出</a:t>
            </a:r>
            <a:r>
              <a:rPr lang="en-US" altLang="zh-CN" sz="1200" dirty="0">
                <a:latin typeface="+mn-ea"/>
              </a:rPr>
              <a:t>channel</a:t>
            </a:r>
            <a:r>
              <a:rPr lang="zh-CN" altLang="en-US" sz="1200" dirty="0">
                <a:latin typeface="+mn-ea"/>
              </a:rPr>
              <a:t>为</a:t>
            </a:r>
            <a:r>
              <a:rPr lang="en-US" altLang="zh-CN" sz="1200" dirty="0">
                <a:latin typeface="+mn-ea"/>
              </a:rPr>
              <a:t>4</a:t>
            </a:r>
            <a:r>
              <a:rPr lang="zh-CN" altLang="en-US" sz="1200" dirty="0">
                <a:latin typeface="+mn-ea"/>
              </a:rPr>
              <a:t>和</a:t>
            </a:r>
            <a:r>
              <a:rPr lang="en-US" altLang="zh-CN" sz="1200" dirty="0">
                <a:latin typeface="+mn-ea"/>
              </a:rPr>
              <a:t>16</a:t>
            </a:r>
            <a:r>
              <a:rPr lang="zh-CN" altLang="en-US" sz="1200" dirty="0">
                <a:latin typeface="+mn-ea"/>
              </a:rPr>
              <a:t>，再用</a:t>
            </a:r>
            <a:r>
              <a:rPr lang="en-US" altLang="zh-CN" sz="1200" dirty="0">
                <a:latin typeface="+mn-ea"/>
              </a:rPr>
              <a:t>(1,1)</a:t>
            </a:r>
            <a:r>
              <a:rPr lang="zh-CN" altLang="en-US" sz="1200" dirty="0">
                <a:latin typeface="+mn-ea"/>
              </a:rPr>
              <a:t>卷积核将</a:t>
            </a:r>
            <a:r>
              <a:rPr lang="en-US" altLang="zh-CN" sz="1200" dirty="0">
                <a:latin typeface="+mn-ea"/>
              </a:rPr>
              <a:t>channel</a:t>
            </a:r>
            <a:r>
              <a:rPr lang="zh-CN" altLang="en-US" sz="1200" dirty="0">
                <a:latin typeface="+mn-ea"/>
              </a:rPr>
              <a:t>升到</a:t>
            </a:r>
            <a:r>
              <a:rPr lang="en-US" altLang="zh-CN" sz="1200" dirty="0">
                <a:latin typeface="+mn-ea"/>
              </a:rPr>
              <a:t>256. mask </a:t>
            </a:r>
            <a:r>
              <a:rPr lang="zh-CN" altLang="en-US" sz="1200" dirty="0">
                <a:latin typeface="+mn-ea"/>
              </a:rPr>
              <a:t>和</a:t>
            </a:r>
            <a:r>
              <a:rPr lang="en-US" altLang="zh-CN" sz="1200" dirty="0">
                <a:latin typeface="+mn-ea"/>
              </a:rPr>
              <a:t>image embedding</a:t>
            </a:r>
            <a:r>
              <a:rPr lang="zh-CN" altLang="en-US" sz="1200" dirty="0">
                <a:latin typeface="+mn-ea"/>
              </a:rPr>
              <a:t>通过</a:t>
            </a:r>
            <a:r>
              <a:rPr lang="en-US" altLang="zh-CN" sz="1200" dirty="0">
                <a:latin typeface="+mn-ea"/>
              </a:rPr>
              <a:t>element-wise</a:t>
            </a:r>
            <a:r>
              <a:rPr lang="zh-CN" altLang="en-US" sz="1200" dirty="0">
                <a:latin typeface="+mn-ea"/>
              </a:rPr>
              <a:t>相乘</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955573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latin typeface="+mn-ea"/>
              </a:rPr>
              <a:t>在</a:t>
            </a:r>
            <a:r>
              <a:rPr lang="en-US" altLang="zh-CN" dirty="0">
                <a:latin typeface="+mn-ea"/>
              </a:rPr>
              <a:t>prompt embeddings</a:t>
            </a:r>
            <a:r>
              <a:rPr lang="zh-CN" altLang="en-US" dirty="0">
                <a:latin typeface="+mn-ea"/>
              </a:rPr>
              <a:t>中插入一个可学习的</a:t>
            </a:r>
            <a:r>
              <a:rPr lang="en-US" altLang="zh-CN" dirty="0">
                <a:latin typeface="+mn-ea"/>
              </a:rPr>
              <a:t>token</a:t>
            </a:r>
            <a:r>
              <a:rPr lang="zh-CN" altLang="en-US" dirty="0">
                <a:latin typeface="+mn-ea"/>
              </a:rPr>
              <a:t>，用于</a:t>
            </a:r>
            <a:r>
              <a:rPr lang="en-US" altLang="zh-CN" dirty="0" err="1">
                <a:latin typeface="+mn-ea"/>
              </a:rPr>
              <a:t>docoder</a:t>
            </a:r>
            <a:r>
              <a:rPr lang="zh-CN" altLang="en-US" dirty="0">
                <a:latin typeface="+mn-ea"/>
              </a:rPr>
              <a:t>的输出。</a:t>
            </a:r>
          </a:p>
          <a:p>
            <a:pPr>
              <a:lnSpc>
                <a:spcPct val="150000"/>
              </a:lnSpc>
            </a:pPr>
            <a:r>
              <a:rPr lang="zh-CN" altLang="en-US" dirty="0">
                <a:latin typeface="+mn-ea"/>
              </a:rPr>
              <a:t>（</a:t>
            </a:r>
            <a:r>
              <a:rPr lang="en-US" altLang="zh-CN" dirty="0">
                <a:latin typeface="+mn-ea"/>
              </a:rPr>
              <a:t>1</a:t>
            </a:r>
            <a:r>
              <a:rPr lang="zh-CN" altLang="en-US" dirty="0">
                <a:latin typeface="+mn-ea"/>
              </a:rPr>
              <a:t>）</a:t>
            </a:r>
            <a:r>
              <a:rPr lang="en-US" altLang="zh-CN" dirty="0">
                <a:latin typeface="+mn-ea"/>
              </a:rPr>
              <a:t>prompt </a:t>
            </a:r>
            <a:r>
              <a:rPr lang="en-US" altLang="zh-CN" dirty="0" err="1">
                <a:latin typeface="+mn-ea"/>
              </a:rPr>
              <a:t>tokens+output</a:t>
            </a:r>
            <a:r>
              <a:rPr lang="en-US" altLang="zh-CN" dirty="0">
                <a:latin typeface="+mn-ea"/>
              </a:rPr>
              <a:t> tokens</a:t>
            </a:r>
            <a:r>
              <a:rPr lang="zh-CN" altLang="en-US" dirty="0">
                <a:latin typeface="+mn-ea"/>
              </a:rPr>
              <a:t>进行</a:t>
            </a:r>
            <a:r>
              <a:rPr lang="en-US" altLang="zh-CN" dirty="0">
                <a:latin typeface="+mn-ea"/>
              </a:rPr>
              <a:t>self attn,</a:t>
            </a:r>
          </a:p>
          <a:p>
            <a:pPr>
              <a:lnSpc>
                <a:spcPct val="150000"/>
              </a:lnSpc>
            </a:pPr>
            <a:r>
              <a:rPr lang="zh-CN" altLang="en-US" dirty="0">
                <a:latin typeface="+mn-ea"/>
              </a:rPr>
              <a:t>（</a:t>
            </a:r>
            <a:r>
              <a:rPr lang="en-US" altLang="zh-CN" dirty="0">
                <a:latin typeface="+mn-ea"/>
              </a:rPr>
              <a:t>2</a:t>
            </a:r>
            <a:r>
              <a:rPr lang="zh-CN" altLang="en-US" dirty="0">
                <a:latin typeface="+mn-ea"/>
              </a:rPr>
              <a:t>）用得到的</a:t>
            </a:r>
            <a:r>
              <a:rPr lang="en-US" altLang="zh-CN" dirty="0">
                <a:latin typeface="+mn-ea"/>
              </a:rPr>
              <a:t>token</a:t>
            </a:r>
            <a:r>
              <a:rPr lang="zh-CN" altLang="en-US" dirty="0">
                <a:latin typeface="+mn-ea"/>
              </a:rPr>
              <a:t>和</a:t>
            </a:r>
            <a:r>
              <a:rPr lang="en-US" altLang="zh-CN" dirty="0">
                <a:latin typeface="+mn-ea"/>
              </a:rPr>
              <a:t>image embedding</a:t>
            </a:r>
            <a:r>
              <a:rPr lang="zh-CN" altLang="en-US" dirty="0">
                <a:latin typeface="+mn-ea"/>
              </a:rPr>
              <a:t>进行 </a:t>
            </a:r>
            <a:r>
              <a:rPr lang="en-US" altLang="zh-CN" dirty="0">
                <a:latin typeface="+mn-ea"/>
              </a:rPr>
              <a:t>cross attn</a:t>
            </a:r>
            <a:r>
              <a:rPr lang="zh-CN" altLang="en-US" dirty="0">
                <a:latin typeface="+mn-ea"/>
              </a:rPr>
              <a:t>（</a:t>
            </a:r>
            <a:r>
              <a:rPr lang="en-US" altLang="zh-CN" dirty="0">
                <a:latin typeface="+mn-ea"/>
              </a:rPr>
              <a:t>token</a:t>
            </a:r>
            <a:r>
              <a:rPr lang="zh-CN" altLang="en-US" dirty="0">
                <a:latin typeface="+mn-ea"/>
              </a:rPr>
              <a:t>作为</a:t>
            </a:r>
            <a:r>
              <a:rPr lang="en-US" altLang="zh-CN" dirty="0">
                <a:latin typeface="+mn-ea"/>
              </a:rPr>
              <a:t>Q</a:t>
            </a:r>
            <a:r>
              <a:rPr lang="zh-CN" altLang="en-US" dirty="0">
                <a:latin typeface="+mn-ea"/>
              </a:rPr>
              <a:t>）</a:t>
            </a:r>
          </a:p>
          <a:p>
            <a:pPr>
              <a:lnSpc>
                <a:spcPct val="150000"/>
              </a:lnSpc>
            </a:pPr>
            <a:r>
              <a:rPr lang="zh-CN" altLang="en-US" dirty="0">
                <a:latin typeface="+mn-ea"/>
              </a:rPr>
              <a:t>（</a:t>
            </a:r>
            <a:r>
              <a:rPr lang="en-US" altLang="zh-CN" dirty="0">
                <a:latin typeface="+mn-ea"/>
              </a:rPr>
              <a:t>3</a:t>
            </a:r>
            <a:r>
              <a:rPr lang="zh-CN" altLang="en-US" dirty="0">
                <a:latin typeface="+mn-ea"/>
              </a:rPr>
              <a:t>）</a:t>
            </a:r>
            <a:r>
              <a:rPr lang="en-US" altLang="zh-CN" dirty="0">
                <a:latin typeface="+mn-ea"/>
              </a:rPr>
              <a:t>point-wise MLP </a:t>
            </a:r>
            <a:r>
              <a:rPr lang="zh-CN" altLang="en-US" dirty="0">
                <a:latin typeface="+mn-ea"/>
              </a:rPr>
              <a:t>更新</a:t>
            </a:r>
            <a:r>
              <a:rPr lang="en-US" altLang="zh-CN" dirty="0">
                <a:latin typeface="+mn-ea"/>
              </a:rPr>
              <a:t>token</a:t>
            </a:r>
          </a:p>
          <a:p>
            <a:pPr>
              <a:lnSpc>
                <a:spcPct val="150000"/>
              </a:lnSpc>
            </a:pPr>
            <a:r>
              <a:rPr lang="zh-CN" altLang="en-US" dirty="0">
                <a:latin typeface="+mn-ea"/>
              </a:rPr>
              <a:t>（</a:t>
            </a:r>
            <a:r>
              <a:rPr lang="en-US" altLang="zh-CN" dirty="0">
                <a:latin typeface="+mn-ea"/>
              </a:rPr>
              <a:t>4</a:t>
            </a:r>
            <a:r>
              <a:rPr lang="zh-CN" altLang="en-US" dirty="0">
                <a:latin typeface="+mn-ea"/>
              </a:rPr>
              <a:t>）用</a:t>
            </a:r>
            <a:r>
              <a:rPr lang="en-US" altLang="zh-CN" dirty="0">
                <a:latin typeface="+mn-ea"/>
              </a:rPr>
              <a:t>image embedding</a:t>
            </a:r>
            <a:r>
              <a:rPr lang="zh-CN" altLang="en-US" dirty="0">
                <a:latin typeface="+mn-ea"/>
              </a:rPr>
              <a:t>和（</a:t>
            </a:r>
            <a:r>
              <a:rPr lang="en-US" altLang="zh-CN" dirty="0">
                <a:latin typeface="+mn-ea"/>
              </a:rPr>
              <a:t>3</a:t>
            </a:r>
            <a:r>
              <a:rPr lang="zh-CN" altLang="en-US" dirty="0">
                <a:latin typeface="+mn-ea"/>
              </a:rPr>
              <a:t>）的</a:t>
            </a:r>
            <a:r>
              <a:rPr lang="en-US" altLang="zh-CN" dirty="0">
                <a:latin typeface="+mn-ea"/>
              </a:rPr>
              <a:t>token</a:t>
            </a:r>
            <a:r>
              <a:rPr lang="zh-CN" altLang="en-US" dirty="0">
                <a:latin typeface="+mn-ea"/>
              </a:rPr>
              <a:t>进行</a:t>
            </a:r>
            <a:r>
              <a:rPr lang="en-US" altLang="zh-CN" dirty="0">
                <a:latin typeface="+mn-ea"/>
              </a:rPr>
              <a:t>cross </a:t>
            </a:r>
            <a:r>
              <a:rPr lang="en-US" altLang="zh-CN" dirty="0" err="1">
                <a:latin typeface="+mn-ea"/>
              </a:rPr>
              <a:t>atten</a:t>
            </a:r>
            <a:r>
              <a:rPr lang="zh-CN" altLang="en-US" dirty="0">
                <a:latin typeface="+mn-ea"/>
              </a:rPr>
              <a:t>（</a:t>
            </a:r>
            <a:r>
              <a:rPr lang="en-US" altLang="zh-CN" dirty="0">
                <a:latin typeface="+mn-ea"/>
              </a:rPr>
              <a:t>image embedding</a:t>
            </a:r>
            <a:r>
              <a:rPr lang="zh-CN" altLang="en-US" dirty="0">
                <a:latin typeface="+mn-ea"/>
              </a:rPr>
              <a:t>作为</a:t>
            </a:r>
            <a:r>
              <a:rPr lang="en-US" altLang="zh-CN" dirty="0">
                <a:latin typeface="+mn-ea"/>
              </a:rPr>
              <a:t>Q</a:t>
            </a:r>
            <a:r>
              <a:rPr lang="zh-CN" altLang="en-US" dirty="0">
                <a:latin typeface="+mn-ea"/>
              </a:rPr>
              <a:t>）</a:t>
            </a:r>
          </a:p>
          <a:p>
            <a:pPr>
              <a:lnSpc>
                <a:spcPct val="150000"/>
              </a:lnSpc>
            </a:pPr>
            <a:r>
              <a:rPr lang="zh-CN" altLang="en-US" dirty="0">
                <a:latin typeface="+mn-ea"/>
              </a:rPr>
              <a:t>重复上述步骤</a:t>
            </a:r>
            <a:r>
              <a:rPr lang="en-US" altLang="zh-CN" dirty="0">
                <a:latin typeface="+mn-ea"/>
              </a:rPr>
              <a:t>2</a:t>
            </a:r>
            <a:r>
              <a:rPr lang="zh-CN" altLang="en-US" dirty="0">
                <a:latin typeface="+mn-ea"/>
              </a:rPr>
              <a:t>次，再将</a:t>
            </a:r>
            <a:r>
              <a:rPr lang="en-US" altLang="zh-CN" dirty="0">
                <a:latin typeface="+mn-ea"/>
              </a:rPr>
              <a:t>attn</a:t>
            </a:r>
            <a:r>
              <a:rPr lang="zh-CN" altLang="en-US" dirty="0">
                <a:latin typeface="+mn-ea"/>
              </a:rPr>
              <a:t>通过残差进行连接，最终输出</a:t>
            </a:r>
            <a:r>
              <a:rPr lang="en-US" altLang="zh-CN" dirty="0">
                <a:latin typeface="+mn-ea"/>
              </a:rPr>
              <a:t>masks</a:t>
            </a:r>
            <a:r>
              <a:rPr lang="zh-CN" altLang="en-US" dirty="0">
                <a:latin typeface="+mn-ea"/>
              </a:rPr>
              <a:t>和</a:t>
            </a:r>
            <a:r>
              <a:rPr lang="en-US" altLang="zh-CN" dirty="0" err="1">
                <a:latin typeface="+mn-ea"/>
              </a:rPr>
              <a:t>iou</a:t>
            </a:r>
            <a:r>
              <a:rPr lang="en-US" altLang="zh-CN" dirty="0">
                <a:latin typeface="+mn-ea"/>
              </a:rPr>
              <a:t> scores</a:t>
            </a:r>
            <a:r>
              <a:rPr lang="zh-CN" altLang="en-US" dirty="0">
                <a:latin typeface="+mn-ea"/>
              </a:rPr>
              <a:t>。</a:t>
            </a:r>
            <a:endParaRPr lang="zh-CN" altLang="en-US" sz="1100" dirty="0">
              <a:latin typeface="+mn-ea"/>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400984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mn-ea"/>
              </a:rPr>
              <a:t>高效的模型设计：</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mn-ea"/>
              </a:rPr>
              <a:t>图像编码器：参数多，计算量大</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mn-ea"/>
              </a:rPr>
              <a:t>提示编码器和掩码解码器：参数少，计算量小</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995061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6498845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练习</a:t>
            </a:r>
            <a:r>
              <a:rPr lang="en-US" altLang="zh-CN" dirty="0"/>
              <a:t>1</a:t>
            </a:r>
            <a:r>
              <a:rPr lang="zh-CN" altLang="en-US" dirty="0"/>
              <a:t>：使用</a:t>
            </a:r>
            <a:r>
              <a:rPr lang="en-US" altLang="zh-CN" dirty="0"/>
              <a:t>SAM</a:t>
            </a:r>
            <a:r>
              <a:rPr lang="zh-CN" altLang="en-US" dirty="0"/>
              <a:t>模型进行图像分割</a:t>
            </a:r>
            <a:r>
              <a:rPr lang="en-US" altLang="zh-CN" dirty="0"/>
              <a:t>Exercise 1: Using the SAM model for image segmentation</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3665807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789277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897760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501617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1747451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练习</a:t>
            </a:r>
            <a:r>
              <a:rPr lang="en-US" altLang="zh-CN" dirty="0"/>
              <a:t>3</a:t>
            </a:r>
            <a:r>
              <a:rPr lang="zh-CN" altLang="en-US" dirty="0"/>
              <a:t>：使用</a:t>
            </a:r>
            <a:r>
              <a:rPr lang="en-US" altLang="zh-CN" dirty="0"/>
              <a:t>SAM</a:t>
            </a:r>
            <a:r>
              <a:rPr lang="zh-CN" altLang="en-US" dirty="0"/>
              <a:t>自动生成图像掩码</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10028480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22598895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练习</a:t>
            </a:r>
            <a:r>
              <a:rPr lang="en-US" altLang="zh-CN" dirty="0"/>
              <a:t>5</a:t>
            </a:r>
            <a:r>
              <a:rPr lang="zh-CN" altLang="en-US" dirty="0"/>
              <a:t>：通过额外的点来指定一个特定的目标</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31803061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练习</a:t>
            </a:r>
            <a:r>
              <a:rPr lang="en-US" altLang="zh-CN" dirty="0"/>
              <a:t>6</a:t>
            </a:r>
            <a:r>
              <a:rPr lang="zh-CN" altLang="en-US" dirty="0"/>
              <a:t>：通过框来指定一个物体</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3671711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6486479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练习</a:t>
            </a:r>
            <a:r>
              <a:rPr lang="en-US" altLang="zh-CN" dirty="0"/>
              <a:t>8</a:t>
            </a:r>
            <a:r>
              <a:rPr lang="zh-CN" altLang="en-US" dirty="0"/>
              <a:t>：批量</a:t>
            </a:r>
            <a:r>
              <a:rPr lang="en-US" altLang="zh-CN" dirty="0"/>
              <a:t>prompts</a:t>
            </a:r>
            <a:r>
              <a:rPr lang="zh-CN" altLang="en-US" dirty="0"/>
              <a:t>输入</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2037765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2863243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2092494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j-ea"/>
                <a:ea typeface="+mj-ea"/>
              </a:rPr>
              <a:t>自从</a:t>
            </a:r>
            <a:r>
              <a:rPr lang="en-US" altLang="zh-CN" sz="1200" dirty="0">
                <a:latin typeface="+mj-ea"/>
                <a:ea typeface="+mj-ea"/>
              </a:rPr>
              <a:t>SAM</a:t>
            </a:r>
            <a:r>
              <a:rPr lang="zh-CN" altLang="en-US" sz="1200" dirty="0">
                <a:latin typeface="+mj-ea"/>
                <a:ea typeface="+mj-ea"/>
              </a:rPr>
              <a:t>模型发布以来，基于</a:t>
            </a:r>
            <a:r>
              <a:rPr lang="en-US" altLang="zh-CN" sz="1200" dirty="0" err="1">
                <a:latin typeface="+mj-ea"/>
                <a:ea typeface="+mj-ea"/>
              </a:rPr>
              <a:t>sam</a:t>
            </a:r>
            <a:r>
              <a:rPr lang="zh-CN" altLang="en-US" sz="1200" dirty="0">
                <a:latin typeface="+mj-ea"/>
                <a:ea typeface="+mj-ea"/>
              </a:rPr>
              <a:t>的二次应用及衍生项目越来越多，将其应用于各种任务</a:t>
            </a:r>
            <a:r>
              <a:rPr lang="en-US" altLang="zh-CN" sz="1200" dirty="0">
                <a:latin typeface="+mj-ea"/>
                <a:ea typeface="+mj-ea"/>
              </a:rPr>
              <a:t>:</a:t>
            </a:r>
            <a:endParaRPr lang="zh-CN" altLang="en-US" sz="1200" dirty="0">
              <a:latin typeface="+mj-ea"/>
              <a:ea typeface="+mj-ea"/>
            </a:endParaRPr>
          </a:p>
          <a:p>
            <a:endParaRPr lang="en-US" altLang="zh-CN" dirty="0"/>
          </a:p>
          <a:p>
            <a:pPr marL="285750" indent="-285750">
              <a:lnSpc>
                <a:spcPct val="150000"/>
              </a:lnSpc>
              <a:buFont typeface="Arial" panose="020B0604020202020204" pitchFamily="34" charset="0"/>
              <a:buChar char="•"/>
            </a:pPr>
            <a:r>
              <a:rPr lang="zh-CN" altLang="en-US" dirty="0">
                <a:latin typeface="+mj-ea"/>
                <a:ea typeface="+mj-ea"/>
              </a:rPr>
              <a:t>图像修复</a:t>
            </a:r>
            <a:r>
              <a:rPr lang="en-US" altLang="zh-CN" dirty="0">
                <a:latin typeface="+mj-ea"/>
                <a:ea typeface="+mj-ea"/>
              </a:rPr>
              <a:t>( image inpainting)</a:t>
            </a:r>
          </a:p>
          <a:p>
            <a:pPr marL="285750" indent="-285750">
              <a:lnSpc>
                <a:spcPct val="150000"/>
              </a:lnSpc>
              <a:buFont typeface="Arial" panose="020B0604020202020204" pitchFamily="34" charset="0"/>
              <a:buChar char="•"/>
            </a:pPr>
            <a:r>
              <a:rPr lang="zh-CN" altLang="en-US" dirty="0">
                <a:latin typeface="+mj-ea"/>
                <a:ea typeface="+mj-ea"/>
              </a:rPr>
              <a:t>图像编辑（ </a:t>
            </a:r>
            <a:r>
              <a:rPr lang="en-US" altLang="zh-CN" dirty="0">
                <a:latin typeface="+mj-ea"/>
                <a:ea typeface="+mj-ea"/>
              </a:rPr>
              <a:t>image editing</a:t>
            </a:r>
            <a:r>
              <a:rPr lang="zh-CN" altLang="en-US" dirty="0">
                <a:latin typeface="+mj-ea"/>
                <a:ea typeface="+mj-ea"/>
              </a:rPr>
              <a:t>）</a:t>
            </a:r>
            <a:endParaRPr lang="en-US" altLang="zh-CN" dirty="0">
              <a:latin typeface="+mj-ea"/>
              <a:ea typeface="+mj-ea"/>
            </a:endParaRPr>
          </a:p>
          <a:p>
            <a:pPr marL="285750" indent="-285750">
              <a:lnSpc>
                <a:spcPct val="150000"/>
              </a:lnSpc>
              <a:buFont typeface="Arial" panose="020B0604020202020204" pitchFamily="34" charset="0"/>
              <a:buChar char="•"/>
            </a:pPr>
            <a:r>
              <a:rPr lang="zh-CN" altLang="en-US" dirty="0">
                <a:latin typeface="+mj-ea"/>
                <a:ea typeface="+mj-ea"/>
              </a:rPr>
              <a:t>目标检测（</a:t>
            </a:r>
            <a:r>
              <a:rPr lang="en-US" altLang="zh-CN" dirty="0">
                <a:latin typeface="+mj-ea"/>
                <a:ea typeface="+mj-ea"/>
              </a:rPr>
              <a:t>objects detection</a:t>
            </a:r>
            <a:r>
              <a:rPr lang="zh-CN" altLang="en-US" dirty="0">
                <a:latin typeface="+mj-ea"/>
                <a:ea typeface="+mj-ea"/>
              </a:rPr>
              <a:t>）</a:t>
            </a:r>
            <a:endParaRPr lang="en-US" altLang="zh-CN" dirty="0">
              <a:latin typeface="+mj-ea"/>
              <a:ea typeface="+mj-ea"/>
            </a:endParaRPr>
          </a:p>
          <a:p>
            <a:pPr marL="285750" indent="-285750">
              <a:lnSpc>
                <a:spcPct val="150000"/>
              </a:lnSpc>
              <a:buFont typeface="Arial" panose="020B0604020202020204" pitchFamily="34" charset="0"/>
              <a:buChar char="•"/>
            </a:pPr>
            <a:r>
              <a:rPr lang="zh-CN" altLang="en-US" dirty="0">
                <a:latin typeface="+mj-ea"/>
                <a:ea typeface="+mj-ea"/>
              </a:rPr>
              <a:t>图像标注（</a:t>
            </a:r>
            <a:r>
              <a:rPr lang="en-US" altLang="zh-CN" dirty="0">
                <a:latin typeface="+mj-ea"/>
                <a:ea typeface="+mj-ea"/>
              </a:rPr>
              <a:t>Image Caption</a:t>
            </a:r>
            <a:r>
              <a:rPr lang="zh-CN" altLang="en-US" dirty="0">
                <a:latin typeface="+mj-ea"/>
                <a:ea typeface="+mj-ea"/>
              </a:rPr>
              <a:t>）</a:t>
            </a:r>
            <a:endParaRPr lang="en-US" altLang="zh-CN" dirty="0">
              <a:latin typeface="+mj-ea"/>
              <a:ea typeface="+mj-ea"/>
            </a:endParaRPr>
          </a:p>
          <a:p>
            <a:pPr marL="285750" indent="-285750">
              <a:lnSpc>
                <a:spcPct val="150000"/>
              </a:lnSpc>
              <a:buFont typeface="Arial" panose="020B0604020202020204" pitchFamily="34" charset="0"/>
              <a:buChar char="•"/>
            </a:pPr>
            <a:r>
              <a:rPr lang="zh-CN" altLang="en-US" dirty="0">
                <a:latin typeface="+mj-ea"/>
                <a:ea typeface="+mj-ea"/>
              </a:rPr>
              <a:t>视频跟踪</a:t>
            </a:r>
            <a:r>
              <a:rPr lang="en-US" altLang="zh-CN" dirty="0">
                <a:latin typeface="+mj-ea"/>
                <a:ea typeface="+mj-ea"/>
              </a:rPr>
              <a:t>(object tracking)</a:t>
            </a:r>
          </a:p>
          <a:p>
            <a:pPr marL="285750" indent="-285750">
              <a:lnSpc>
                <a:spcPct val="150000"/>
              </a:lnSpc>
              <a:buFont typeface="Arial" panose="020B0604020202020204" pitchFamily="34" charset="0"/>
              <a:buChar char="•"/>
            </a:pPr>
            <a:r>
              <a:rPr lang="en-US" altLang="zh-CN" dirty="0">
                <a:latin typeface="+mj-ea"/>
                <a:ea typeface="+mj-ea"/>
              </a:rPr>
              <a:t>3d</a:t>
            </a:r>
            <a:r>
              <a:rPr lang="zh-CN" altLang="en-US" dirty="0">
                <a:latin typeface="+mj-ea"/>
                <a:ea typeface="+mj-ea"/>
              </a:rPr>
              <a:t>检测 </a:t>
            </a:r>
            <a:r>
              <a:rPr lang="en-US" altLang="zh-CN" dirty="0">
                <a:latin typeface="+mj-ea"/>
                <a:ea typeface="+mj-ea"/>
              </a:rPr>
              <a:t>(3D object </a:t>
            </a:r>
            <a:r>
              <a:rPr lang="en-US" altLang="zh-CN" dirty="0" err="1">
                <a:latin typeface="+mj-ea"/>
                <a:ea typeface="+mj-ea"/>
              </a:rPr>
              <a:t>detectioln</a:t>
            </a:r>
            <a:r>
              <a:rPr lang="en-US" altLang="zh-CN" dirty="0">
                <a:latin typeface="+mj-ea"/>
                <a:ea typeface="+mj-ea"/>
              </a:rPr>
              <a:t>)</a:t>
            </a:r>
          </a:p>
          <a:p>
            <a:pPr marL="285750" indent="-285750">
              <a:lnSpc>
                <a:spcPct val="150000"/>
              </a:lnSpc>
              <a:buFont typeface="Arial" panose="020B0604020202020204" pitchFamily="34" charset="0"/>
              <a:buChar char="•"/>
            </a:pPr>
            <a:r>
              <a:rPr lang="en-US" altLang="zh-CN" dirty="0">
                <a:latin typeface="+mj-ea"/>
                <a:ea typeface="+mj-ea"/>
              </a:rPr>
              <a:t>......</a:t>
            </a:r>
          </a:p>
          <a:p>
            <a:pPr marL="285750" indent="-285750">
              <a:lnSpc>
                <a:spcPct val="150000"/>
              </a:lnSpc>
              <a:buFont typeface="Arial" panose="020B0604020202020204" pitchFamily="34" charset="0"/>
              <a:buChar char="•"/>
            </a:pPr>
            <a:endParaRPr lang="zh-CN" altLang="en-US" dirty="0">
              <a:latin typeface="+mj-ea"/>
              <a:ea typeface="+mj-ea"/>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10901338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通过文本得到检测</a:t>
            </a:r>
            <a:r>
              <a:rPr lang="en-US" altLang="zh-CN" b="1" dirty="0"/>
              <a:t>box</a:t>
            </a:r>
            <a:r>
              <a:rPr lang="zh-CN" altLang="en-US" b="1" dirty="0"/>
              <a:t>，然后将检测的</a:t>
            </a:r>
            <a:r>
              <a:rPr lang="en-US" altLang="zh-CN" b="1" dirty="0"/>
              <a:t>box</a:t>
            </a:r>
            <a:r>
              <a:rPr lang="zh-CN" altLang="en-US" b="1" dirty="0"/>
              <a:t>输入到</a:t>
            </a:r>
            <a:r>
              <a:rPr lang="en-US" altLang="zh-CN" b="1" dirty="0" err="1"/>
              <a:t>sam</a:t>
            </a:r>
            <a:r>
              <a:rPr lang="zh-CN" altLang="en-US" b="1" dirty="0"/>
              <a:t>，得到</a:t>
            </a:r>
            <a:r>
              <a:rPr lang="en-US" altLang="zh-CN" b="1" dirty="0"/>
              <a:t>mask</a:t>
            </a:r>
            <a:r>
              <a:rPr lang="zh-CN" altLang="en-US" b="1" dirty="0"/>
              <a:t>。</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10166316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Obtain the detection box through text, then input the detected box into Sam to obtain the mask.</a:t>
            </a:r>
            <a:r>
              <a:rPr lang="zh-CN" altLang="en-US" b="1" dirty="0"/>
              <a:t>通过文本得到检测</a:t>
            </a:r>
            <a:r>
              <a:rPr lang="en-US" altLang="zh-CN" b="1" dirty="0"/>
              <a:t>box</a:t>
            </a:r>
            <a:r>
              <a:rPr lang="zh-CN" altLang="en-US" b="1" dirty="0"/>
              <a:t>，然后将检测的</a:t>
            </a:r>
            <a:r>
              <a:rPr lang="en-US" altLang="zh-CN" b="1" dirty="0"/>
              <a:t>box</a:t>
            </a:r>
            <a:r>
              <a:rPr lang="zh-CN" altLang="en-US" b="1" dirty="0"/>
              <a:t>输入到</a:t>
            </a:r>
            <a:r>
              <a:rPr lang="en-US" altLang="zh-CN" b="1" dirty="0" err="1"/>
              <a:t>sam</a:t>
            </a:r>
            <a:r>
              <a:rPr lang="zh-CN" altLang="en-US" b="1" dirty="0"/>
              <a:t>，得到</a:t>
            </a:r>
            <a:r>
              <a:rPr lang="en-US" altLang="zh-CN" b="1" dirty="0"/>
              <a:t>mask</a:t>
            </a:r>
            <a:r>
              <a:rPr lang="zh-CN" altLang="en-US" b="1" dirty="0"/>
              <a:t>。</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33177016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主要流程：</a:t>
            </a:r>
            <a:r>
              <a:rPr lang="en-US" altLang="zh-CN" b="1" dirty="0" err="1"/>
              <a:t>sam</a:t>
            </a:r>
            <a:r>
              <a:rPr lang="zh-CN" altLang="en-US" b="1" dirty="0"/>
              <a:t>生成</a:t>
            </a:r>
            <a:r>
              <a:rPr lang="en-US" altLang="zh-CN" b="1" dirty="0"/>
              <a:t>mask</a:t>
            </a:r>
            <a:r>
              <a:rPr lang="zh-CN" altLang="en-US" b="1" dirty="0"/>
              <a:t>，然后裁切所有</a:t>
            </a:r>
            <a:r>
              <a:rPr lang="en-US" altLang="zh-CN" b="1" dirty="0"/>
              <a:t>object</a:t>
            </a:r>
            <a:r>
              <a:rPr lang="zh-CN" altLang="en-US" b="1" dirty="0"/>
              <a:t>，得到</a:t>
            </a:r>
            <a:r>
              <a:rPr lang="en-US" altLang="zh-CN" b="1" dirty="0"/>
              <a:t>crop</a:t>
            </a:r>
            <a:r>
              <a:rPr lang="zh-CN" altLang="en-US" b="1" dirty="0"/>
              <a:t>后的</a:t>
            </a:r>
            <a:r>
              <a:rPr lang="en-US" altLang="zh-CN" b="1" dirty="0"/>
              <a:t>image feature</a:t>
            </a:r>
            <a:r>
              <a:rPr lang="zh-CN" altLang="en-US" b="1" dirty="0"/>
              <a:t>，和</a:t>
            </a:r>
            <a:r>
              <a:rPr lang="en-US" altLang="zh-CN" b="1" dirty="0"/>
              <a:t>clip</a:t>
            </a:r>
            <a:r>
              <a:rPr lang="zh-CN" altLang="en-US" b="1" dirty="0"/>
              <a:t>的</a:t>
            </a:r>
            <a:r>
              <a:rPr lang="en-US" altLang="zh-CN" b="1" dirty="0"/>
              <a:t>query feature</a:t>
            </a:r>
            <a:r>
              <a:rPr lang="zh-CN" altLang="en-US" b="1" dirty="0"/>
              <a:t>，计算二者的</a:t>
            </a:r>
            <a:r>
              <a:rPr lang="en-US" altLang="zh-CN" b="1" dirty="0"/>
              <a:t>score</a:t>
            </a:r>
            <a:r>
              <a:rPr lang="zh-CN" altLang="en-US" b="1" dirty="0"/>
              <a:t>，进行匹配。</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33535156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主要流程：</a:t>
            </a:r>
            <a:r>
              <a:rPr lang="en-US" altLang="zh-CN" b="1" dirty="0" err="1"/>
              <a:t>sam</a:t>
            </a:r>
            <a:r>
              <a:rPr lang="zh-CN" altLang="en-US" b="1" dirty="0"/>
              <a:t>生成</a:t>
            </a:r>
            <a:r>
              <a:rPr lang="en-US" altLang="zh-CN" b="1" dirty="0"/>
              <a:t>mask</a:t>
            </a:r>
            <a:r>
              <a:rPr lang="zh-CN" altLang="en-US" b="1" dirty="0"/>
              <a:t>，然后裁切所有</a:t>
            </a:r>
            <a:r>
              <a:rPr lang="en-US" altLang="zh-CN" b="1" dirty="0"/>
              <a:t>object</a:t>
            </a:r>
            <a:r>
              <a:rPr lang="zh-CN" altLang="en-US" b="1" dirty="0"/>
              <a:t>，得到</a:t>
            </a:r>
            <a:r>
              <a:rPr lang="en-US" altLang="zh-CN" b="1" dirty="0"/>
              <a:t>crop</a:t>
            </a:r>
            <a:r>
              <a:rPr lang="zh-CN" altLang="en-US" b="1" dirty="0"/>
              <a:t>后的</a:t>
            </a:r>
            <a:r>
              <a:rPr lang="en-US" altLang="zh-CN" b="1" dirty="0"/>
              <a:t>image feature</a:t>
            </a:r>
            <a:r>
              <a:rPr lang="zh-CN" altLang="en-US" b="1" dirty="0"/>
              <a:t>和</a:t>
            </a:r>
            <a:r>
              <a:rPr lang="en-US" altLang="zh-CN" b="1" dirty="0"/>
              <a:t>clip</a:t>
            </a:r>
            <a:r>
              <a:rPr lang="zh-CN" altLang="en-US" b="1" dirty="0"/>
              <a:t>的</a:t>
            </a:r>
            <a:r>
              <a:rPr lang="en-US" altLang="zh-CN" b="1" dirty="0"/>
              <a:t>query feature</a:t>
            </a:r>
            <a:r>
              <a:rPr lang="zh-CN" altLang="en-US" b="1" dirty="0"/>
              <a:t>，计算二者的</a:t>
            </a:r>
            <a:r>
              <a:rPr lang="en-US" altLang="zh-CN" b="1" dirty="0"/>
              <a:t>score</a:t>
            </a:r>
            <a:r>
              <a:rPr lang="zh-CN" altLang="en-US" b="1" dirty="0"/>
              <a:t>，进行匹配。</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13906664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主要流程：通过一个分割的分支得到边界粗糙但类别准确的</a:t>
            </a:r>
            <a:r>
              <a:rPr lang="en-US" altLang="zh-CN" dirty="0"/>
              <a:t>mask</a:t>
            </a:r>
            <a:r>
              <a:rPr lang="zh-CN" altLang="en-US" dirty="0"/>
              <a:t>，然后另一个分支通过</a:t>
            </a:r>
            <a:r>
              <a:rPr lang="en-US" altLang="zh-CN" dirty="0" err="1"/>
              <a:t>sam</a:t>
            </a:r>
            <a:r>
              <a:rPr lang="zh-CN" altLang="en-US" dirty="0"/>
              <a:t>预测无标签的</a:t>
            </a:r>
            <a:r>
              <a:rPr lang="en-US" altLang="zh-CN" dirty="0"/>
              <a:t>mask</a:t>
            </a:r>
            <a:r>
              <a:rPr lang="zh-CN" altLang="en-US" dirty="0"/>
              <a:t>，通过语义投票模块（裁剪出</a:t>
            </a:r>
            <a:r>
              <a:rPr lang="en-US" altLang="zh-CN" dirty="0"/>
              <a:t>mask</a:t>
            </a:r>
            <a:r>
              <a:rPr lang="zh-CN" altLang="en-US" dirty="0"/>
              <a:t>对应区域得到类别，取</a:t>
            </a:r>
            <a:r>
              <a:rPr lang="en-US" altLang="zh-CN" dirty="0"/>
              <a:t>top-1</a:t>
            </a:r>
            <a:r>
              <a:rPr lang="zh-CN" altLang="en-US" dirty="0"/>
              <a:t>的类别作为</a:t>
            </a:r>
            <a:r>
              <a:rPr lang="en-US" altLang="zh-CN" dirty="0"/>
              <a:t>mask</a:t>
            </a:r>
            <a:r>
              <a:rPr lang="zh-CN" altLang="en-US" dirty="0"/>
              <a:t>的类别），合并</a:t>
            </a:r>
            <a:r>
              <a:rPr lang="en-US" altLang="zh-CN" dirty="0"/>
              <a:t>2</a:t>
            </a:r>
            <a:r>
              <a:rPr lang="zh-CN" altLang="en-US" dirty="0"/>
              <a:t>个分支的</a:t>
            </a:r>
            <a:r>
              <a:rPr lang="en-US" altLang="zh-CN" dirty="0"/>
              <a:t>mask</a:t>
            </a:r>
            <a:r>
              <a:rPr lang="zh-CN" altLang="en-US" dirty="0"/>
              <a:t>和标签，得到有标签的</a:t>
            </a:r>
            <a:r>
              <a:rPr lang="en-US" altLang="zh-CN" dirty="0"/>
              <a:t>mask </a:t>
            </a:r>
            <a:r>
              <a:rPr lang="zh-CN" altLang="en-US" dirty="0"/>
              <a:t>。</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482282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a:p>
            <a:r>
              <a:rPr lang="zh-CN" altLang="en-US"/>
              <a:t>在网络数据集上预训练的大语言模型具有强大的</a:t>
            </a:r>
            <a:r>
              <a:rPr lang="en-US" altLang="zh-CN"/>
              <a:t>zero-shot(</a:t>
            </a:r>
            <a:r>
              <a:rPr lang="zh-CN" altLang="en-US"/>
              <a:t>零样本</a:t>
            </a:r>
            <a:r>
              <a:rPr lang="en-US" altLang="zh-CN"/>
              <a:t>)</a:t>
            </a:r>
            <a:r>
              <a:rPr lang="zh-CN" altLang="en-US"/>
              <a:t>和</a:t>
            </a:r>
            <a:r>
              <a:rPr lang="en-US" altLang="zh-CN"/>
              <a:t>few-shot(</a:t>
            </a:r>
            <a:r>
              <a:rPr lang="zh-CN" altLang="en-US"/>
              <a:t>少样本</a:t>
            </a:r>
            <a:r>
              <a:rPr lang="en-US" altLang="zh-CN"/>
              <a:t>)</a:t>
            </a:r>
            <a:r>
              <a:rPr lang="zh-CN" altLang="en-US"/>
              <a:t>的泛化能力，这些</a:t>
            </a:r>
            <a:r>
              <a:rPr lang="en-US" altLang="zh-CN"/>
              <a:t>"</a:t>
            </a:r>
            <a:r>
              <a:rPr lang="zh-CN" altLang="en-US"/>
              <a:t>基础模型</a:t>
            </a:r>
            <a:r>
              <a:rPr lang="en-US" altLang="zh-CN"/>
              <a:t>"</a:t>
            </a:r>
            <a:r>
              <a:rPr lang="zh-CN" altLang="en-US"/>
              <a:t>可以推广到超出训练过程中的任务和数据分布，这种能力通过“</a:t>
            </a:r>
            <a:r>
              <a:rPr lang="en-US" altLang="zh-CN"/>
              <a:t>prompt engineering”</a:t>
            </a:r>
            <a:r>
              <a:rPr lang="zh-CN" altLang="en-US"/>
              <a:t>实现，具体就是输入提示语得到有效的文本输出，使用网络上的大量文本资料库进行缩放和训练后，发现这种零样本和少样本的训练的模型比微调模型效果还要好，数据集越大，效果越明显。</a:t>
            </a:r>
          </a:p>
          <a:p>
            <a:r>
              <a:rPr lang="zh-CN" altLang="en-US"/>
              <a:t>视觉任务上也对这种基础模型进行了探索，比如</a:t>
            </a:r>
            <a:r>
              <a:rPr lang="en-US" altLang="zh-CN"/>
              <a:t>CLIP</a:t>
            </a:r>
            <a:r>
              <a:rPr lang="zh-CN" altLang="en-US"/>
              <a:t>和</a:t>
            </a:r>
            <a:r>
              <a:rPr lang="en-US" altLang="zh-CN"/>
              <a:t>ALIGN</a:t>
            </a:r>
            <a:r>
              <a:rPr lang="zh-CN" altLang="en-US"/>
              <a:t>利用对比学习，将文本和图像编码进行了对齐，通过提示语生成</a:t>
            </a:r>
            <a:r>
              <a:rPr lang="en-US" altLang="zh-CN"/>
              <a:t>image encoder</a:t>
            </a:r>
            <a:r>
              <a:rPr lang="zh-CN" altLang="en-US"/>
              <a:t>，就可以扩展到下游任务，比如生成图像。</a:t>
            </a:r>
          </a:p>
          <a:p>
            <a:r>
              <a:rPr lang="zh-CN" altLang="en-US"/>
              <a:t>论文的目的是建立一个图像分割的基础模型，开发一个具有提示能力的模型。</a:t>
            </a:r>
          </a:p>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501516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主要流程：集成检测模型，先用检测模型得到</a:t>
            </a:r>
            <a:r>
              <a:rPr lang="en-US" altLang="zh-CN" b="1" dirty="0"/>
              <a:t>label</a:t>
            </a:r>
            <a:r>
              <a:rPr lang="zh-CN" altLang="en-US" b="1" dirty="0"/>
              <a:t>和</a:t>
            </a:r>
            <a:r>
              <a:rPr lang="en-US" altLang="zh-CN" b="1" dirty="0"/>
              <a:t>box</a:t>
            </a:r>
            <a:r>
              <a:rPr lang="zh-CN" altLang="en-US" b="1" dirty="0"/>
              <a:t>，然后用</a:t>
            </a:r>
            <a:r>
              <a:rPr lang="en-US" altLang="zh-CN" b="1" dirty="0"/>
              <a:t>box</a:t>
            </a:r>
            <a:r>
              <a:rPr lang="zh-CN" altLang="en-US" b="1" dirty="0"/>
              <a:t>作为</a:t>
            </a:r>
            <a:r>
              <a:rPr lang="en-US" altLang="zh-CN" b="1" dirty="0"/>
              <a:t>prompt</a:t>
            </a:r>
            <a:r>
              <a:rPr lang="zh-CN" altLang="en-US" b="1" dirty="0"/>
              <a:t>，得到</a:t>
            </a:r>
            <a:r>
              <a:rPr lang="en-US" altLang="zh-CN" b="1" dirty="0"/>
              <a:t>instance</a:t>
            </a:r>
            <a:r>
              <a:rPr lang="zh-CN" altLang="en-US" b="1" dirty="0"/>
              <a:t>的</a:t>
            </a:r>
            <a:r>
              <a:rPr lang="en-US" altLang="zh-CN" b="1" dirty="0"/>
              <a:t>mask</a:t>
            </a:r>
            <a:r>
              <a:rPr lang="zh-CN" altLang="en-US" b="1" dirty="0"/>
              <a:t>。</a:t>
            </a:r>
          </a:p>
          <a:p>
            <a:endParaRPr lang="zh-CN" altLang="en-US" b="1"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31368017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仅给定一张带有参考</a:t>
            </a:r>
            <a:r>
              <a:rPr lang="en-US" altLang="zh-CN" dirty="0"/>
              <a:t>mask</a:t>
            </a:r>
            <a:r>
              <a:rPr lang="zh-CN" altLang="en-US" dirty="0"/>
              <a:t>的图像，</a:t>
            </a:r>
            <a:r>
              <a:rPr lang="en-US" altLang="zh-CN" dirty="0" err="1"/>
              <a:t>PerSAM</a:t>
            </a:r>
            <a:r>
              <a:rPr lang="en-US" altLang="zh-CN" dirty="0"/>
              <a:t> </a:t>
            </a:r>
            <a:r>
              <a:rPr lang="zh-CN" altLang="en-US" dirty="0"/>
              <a:t>无需任何训练即可在其他图像或视频中分割特定的目标，例如宠物狗。也提供了微调，但是只训练了</a:t>
            </a:r>
            <a:r>
              <a:rPr lang="en-US" altLang="zh-CN" dirty="0"/>
              <a:t>2</a:t>
            </a:r>
            <a:r>
              <a:rPr lang="zh-CN" altLang="en-US" dirty="0"/>
              <a:t>个参数。</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32687868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主要流程：</a:t>
            </a:r>
            <a:r>
              <a:rPr lang="en-US" altLang="zh-CN" b="1" dirty="0" err="1"/>
              <a:t>sam</a:t>
            </a:r>
            <a:r>
              <a:rPr lang="zh-CN" altLang="en-US" b="1" dirty="0"/>
              <a:t>生成</a:t>
            </a:r>
            <a:r>
              <a:rPr lang="en-US" altLang="zh-CN" b="1" dirty="0"/>
              <a:t>mask</a:t>
            </a:r>
            <a:r>
              <a:rPr lang="zh-CN" altLang="en-US" b="1" dirty="0"/>
              <a:t>，然后裁切所有</a:t>
            </a:r>
            <a:r>
              <a:rPr lang="en-US" altLang="zh-CN" b="1" dirty="0"/>
              <a:t>object</a:t>
            </a:r>
            <a:r>
              <a:rPr lang="zh-CN" altLang="en-US" b="1" dirty="0"/>
              <a:t>，得到</a:t>
            </a:r>
            <a:r>
              <a:rPr lang="en-US" altLang="zh-CN" b="1" dirty="0"/>
              <a:t>crop</a:t>
            </a:r>
            <a:r>
              <a:rPr lang="zh-CN" altLang="en-US" b="1" dirty="0"/>
              <a:t>后的</a:t>
            </a:r>
            <a:r>
              <a:rPr lang="en-US" altLang="zh-CN" b="1" dirty="0"/>
              <a:t>image feature</a:t>
            </a:r>
            <a:r>
              <a:rPr lang="zh-CN" altLang="en-US" b="1" dirty="0"/>
              <a:t>和</a:t>
            </a:r>
            <a:r>
              <a:rPr lang="en-US" altLang="zh-CN" b="1" dirty="0"/>
              <a:t>clip</a:t>
            </a:r>
            <a:r>
              <a:rPr lang="zh-CN" altLang="en-US" b="1" dirty="0"/>
              <a:t>的</a:t>
            </a:r>
            <a:r>
              <a:rPr lang="en-US" altLang="zh-CN" b="1" dirty="0"/>
              <a:t>query feature</a:t>
            </a:r>
            <a:r>
              <a:rPr lang="zh-CN" altLang="en-US" b="1" dirty="0"/>
              <a:t>，计算二者的</a:t>
            </a:r>
            <a:r>
              <a:rPr lang="en-US" altLang="zh-CN" b="1" dirty="0"/>
              <a:t>score</a:t>
            </a:r>
            <a:r>
              <a:rPr lang="zh-CN" altLang="en-US" b="1" dirty="0"/>
              <a:t>，进行匹配。</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25054778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(3) </a:t>
            </a:r>
            <a:r>
              <a:rPr lang="zh-CN" altLang="en-US" b="1" dirty="0">
                <a:solidFill>
                  <a:srgbClr val="191B1F"/>
                </a:solidFill>
                <a:latin typeface="-apple-system"/>
              </a:rPr>
              <a:t>异常检测：</a:t>
            </a:r>
            <a:r>
              <a:rPr lang="en-US" altLang="zh-CN" b="1" dirty="0">
                <a:solidFill>
                  <a:srgbClr val="191B1F"/>
                </a:solidFill>
                <a:latin typeface="-apple-system"/>
              </a:rPr>
              <a:t>SAA-plus</a:t>
            </a:r>
            <a:r>
              <a:rPr lang="zh-CN" altLang="en-US" b="1" dirty="0">
                <a:solidFill>
                  <a:srgbClr val="191B1F"/>
                </a:solidFill>
                <a:latin typeface="-apple-system"/>
              </a:rPr>
              <a:t>：结合</a:t>
            </a:r>
            <a:r>
              <a:rPr lang="en-US" altLang="zh-CN" b="1" dirty="0" err="1">
                <a:solidFill>
                  <a:srgbClr val="191B1F"/>
                </a:solidFill>
                <a:latin typeface="-apple-system"/>
              </a:rPr>
              <a:t>GroundDino</a:t>
            </a:r>
            <a:r>
              <a:rPr lang="zh-CN" altLang="en-US" b="1" dirty="0">
                <a:solidFill>
                  <a:srgbClr val="191B1F"/>
                </a:solidFill>
                <a:latin typeface="-apple-system"/>
              </a:rPr>
              <a:t>，针对语言模型在检测“异常”或“缺陷”时存在歧义，通过引入专业知识和图像上下文信息，进行交叉</a:t>
            </a:r>
            <a:r>
              <a:rPr lang="en-US" altLang="zh-CN" b="1" dirty="0">
                <a:solidFill>
                  <a:srgbClr val="191B1F"/>
                </a:solidFill>
                <a:latin typeface="-apple-system"/>
              </a:rPr>
              <a:t>prompt</a:t>
            </a:r>
            <a:r>
              <a:rPr lang="zh-CN" altLang="en-US" b="1" dirty="0">
                <a:solidFill>
                  <a:srgbClr val="191B1F"/>
                </a:solidFill>
                <a:latin typeface="-apple-system"/>
              </a:rPr>
              <a:t>，提高检测性能。</a:t>
            </a:r>
            <a:endParaRPr lang="zh-CN" altLang="en-US" b="1" i="0" dirty="0">
              <a:solidFill>
                <a:srgbClr val="191B1F"/>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18865601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j-ea"/>
                <a:ea typeface="+mj-ea"/>
              </a:rPr>
              <a:t>3. </a:t>
            </a:r>
            <a:r>
              <a:rPr lang="zh-CN" altLang="en-US" sz="1200" dirty="0">
                <a:latin typeface="+mj-ea"/>
                <a:ea typeface="+mj-ea"/>
              </a:rPr>
              <a:t>图像修复</a:t>
            </a:r>
          </a:p>
          <a:p>
            <a:pPr>
              <a:lnSpc>
                <a:spcPct val="150000"/>
              </a:lnSpc>
            </a:pPr>
            <a:r>
              <a:rPr lang="en-US" altLang="zh-CN" b="1" dirty="0" err="1">
                <a:solidFill>
                  <a:srgbClr val="191B1F"/>
                </a:solidFill>
                <a:latin typeface="+mj-ea"/>
              </a:rPr>
              <a:t>Inpaint</a:t>
            </a:r>
            <a:r>
              <a:rPr lang="en-US" altLang="zh-CN" b="1" dirty="0">
                <a:solidFill>
                  <a:srgbClr val="191B1F"/>
                </a:solidFill>
                <a:latin typeface="+mj-ea"/>
              </a:rPr>
              <a:t>-Anything</a:t>
            </a:r>
            <a:r>
              <a:rPr lang="zh-CN" altLang="en-US" b="1" dirty="0">
                <a:solidFill>
                  <a:srgbClr val="191B1F"/>
                </a:solidFill>
                <a:latin typeface="+mj-ea"/>
              </a:rPr>
              <a:t>：</a:t>
            </a:r>
            <a:r>
              <a:rPr lang="en-US" altLang="zh-CN" b="1" dirty="0">
                <a:solidFill>
                  <a:srgbClr val="191B1F"/>
                </a:solidFill>
                <a:latin typeface="+mj-ea"/>
              </a:rPr>
              <a:t>SAM + </a:t>
            </a:r>
            <a:r>
              <a:rPr lang="en-US" altLang="zh-CN" b="1" dirty="0" err="1">
                <a:solidFill>
                  <a:srgbClr val="191B1F"/>
                </a:solidFill>
                <a:latin typeface="+mj-ea"/>
              </a:rPr>
              <a:t>LaMA</a:t>
            </a:r>
            <a:r>
              <a:rPr lang="en-US" altLang="zh-CN" b="1" dirty="0">
                <a:solidFill>
                  <a:srgbClr val="191B1F"/>
                </a:solidFill>
                <a:latin typeface="+mj-ea"/>
              </a:rPr>
              <a:t>/SD</a:t>
            </a:r>
          </a:p>
          <a:p>
            <a:pPr>
              <a:lnSpc>
                <a:spcPct val="150000"/>
              </a:lnSpc>
            </a:pPr>
            <a:r>
              <a:rPr lang="zh-CN" altLang="en-US" b="1" dirty="0">
                <a:solidFill>
                  <a:srgbClr val="191B1F"/>
                </a:solidFill>
                <a:latin typeface="-apple-system"/>
              </a:rPr>
              <a:t>包含移除目标，填充目标，替换目标等。</a:t>
            </a:r>
            <a:endParaRPr lang="zh-CN" altLang="en-US" b="1" i="0" dirty="0">
              <a:solidFill>
                <a:srgbClr val="191B1F"/>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16357020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32482785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200" dirty="0">
                <a:latin typeface="+mj-ea"/>
                <a:ea typeface="+mj-ea"/>
              </a:rPr>
              <a:t>SAM</a:t>
            </a:r>
            <a:r>
              <a:rPr lang="zh-CN" altLang="en-US" sz="1200" dirty="0">
                <a:latin typeface="+mj-ea"/>
                <a:ea typeface="+mj-ea"/>
              </a:rPr>
              <a:t>的其它应用：</a:t>
            </a:r>
          </a:p>
          <a:p>
            <a:pPr marL="285750" indent="-285750">
              <a:lnSpc>
                <a:spcPct val="150000"/>
              </a:lnSpc>
              <a:buFont typeface="Arial" panose="020B0604020202020204" pitchFamily="34" charset="0"/>
              <a:buChar char="•"/>
            </a:pPr>
            <a:endParaRPr lang="en-US" altLang="zh-CN" sz="1200" b="1" dirty="0">
              <a:solidFill>
                <a:srgbClr val="191B1F"/>
              </a:solidFill>
              <a:latin typeface="-apple-system"/>
            </a:endParaRPr>
          </a:p>
          <a:p>
            <a:pPr marL="285750" indent="-285750">
              <a:lnSpc>
                <a:spcPct val="150000"/>
              </a:lnSpc>
              <a:buFont typeface="Arial" panose="020B0604020202020204" pitchFamily="34" charset="0"/>
              <a:buChar char="•"/>
            </a:pPr>
            <a:r>
              <a:rPr lang="zh-CN" altLang="en-US" sz="1200" b="1" dirty="0">
                <a:solidFill>
                  <a:srgbClr val="191B1F"/>
                </a:solidFill>
                <a:latin typeface="-apple-system"/>
              </a:rPr>
              <a:t>标注工具</a:t>
            </a:r>
            <a:endParaRPr lang="en-US" altLang="zh-CN" sz="1200" b="1" dirty="0">
              <a:solidFill>
                <a:srgbClr val="191B1F"/>
              </a:solidFill>
              <a:latin typeface="-apple-system"/>
            </a:endParaRPr>
          </a:p>
          <a:p>
            <a:pPr marL="285750" indent="-285750">
              <a:lnSpc>
                <a:spcPct val="150000"/>
              </a:lnSpc>
              <a:buFont typeface="Arial" panose="020B0604020202020204" pitchFamily="34" charset="0"/>
              <a:buChar char="•"/>
            </a:pPr>
            <a:r>
              <a:rPr lang="zh-CN" altLang="en-US" sz="1200" b="1" dirty="0">
                <a:solidFill>
                  <a:srgbClr val="191B1F"/>
                </a:solidFill>
                <a:latin typeface="-apple-system"/>
              </a:rPr>
              <a:t>图像生成</a:t>
            </a:r>
            <a:endParaRPr lang="en-US" altLang="zh-CN" sz="1200" b="1" dirty="0">
              <a:solidFill>
                <a:srgbClr val="191B1F"/>
              </a:solidFill>
              <a:latin typeface="-apple-system"/>
            </a:endParaRPr>
          </a:p>
          <a:p>
            <a:pPr marL="285750" indent="-285750">
              <a:lnSpc>
                <a:spcPct val="150000"/>
              </a:lnSpc>
              <a:buFont typeface="Arial" panose="020B0604020202020204" pitchFamily="34" charset="0"/>
              <a:buChar char="•"/>
            </a:pPr>
            <a:r>
              <a:rPr lang="zh-CN" altLang="en-US" sz="1200" b="1" dirty="0">
                <a:solidFill>
                  <a:srgbClr val="191B1F"/>
                </a:solidFill>
                <a:latin typeface="-apple-system"/>
              </a:rPr>
              <a:t>视频跟踪</a:t>
            </a:r>
            <a:endParaRPr lang="en-US" altLang="zh-CN" sz="1200" b="1" dirty="0">
              <a:solidFill>
                <a:srgbClr val="191B1F"/>
              </a:solidFill>
              <a:latin typeface="-apple-system"/>
            </a:endParaRPr>
          </a:p>
          <a:p>
            <a:pPr marL="285750" indent="-285750">
              <a:lnSpc>
                <a:spcPct val="150000"/>
              </a:lnSpc>
              <a:buFont typeface="Arial" panose="020B0604020202020204" pitchFamily="34" charset="0"/>
              <a:buChar char="•"/>
            </a:pPr>
            <a:r>
              <a:rPr lang="zh-CN" altLang="en-US" sz="1200" b="1" dirty="0">
                <a:solidFill>
                  <a:srgbClr val="191B1F"/>
                </a:solidFill>
                <a:latin typeface="-apple-system"/>
              </a:rPr>
              <a:t>点云分割</a:t>
            </a:r>
            <a:endParaRPr lang="en-US" altLang="zh-CN" sz="1200" b="1" dirty="0">
              <a:solidFill>
                <a:srgbClr val="191B1F"/>
              </a:solidFill>
              <a:latin typeface="-apple-system"/>
            </a:endParaRPr>
          </a:p>
          <a:p>
            <a:pPr marL="285750" indent="-285750">
              <a:lnSpc>
                <a:spcPct val="150000"/>
              </a:lnSpc>
              <a:buFont typeface="Arial" panose="020B0604020202020204" pitchFamily="34" charset="0"/>
              <a:buChar char="•"/>
            </a:pPr>
            <a:r>
              <a:rPr lang="en-US" altLang="zh-CN" sz="1200" b="1" dirty="0">
                <a:solidFill>
                  <a:srgbClr val="191B1F"/>
                </a:solidFill>
                <a:latin typeface="-apple-system"/>
              </a:rPr>
              <a:t>3D</a:t>
            </a:r>
            <a:r>
              <a:rPr lang="zh-CN" altLang="en-US" sz="1200" b="1" dirty="0">
                <a:solidFill>
                  <a:srgbClr val="191B1F"/>
                </a:solidFill>
                <a:latin typeface="-apple-system"/>
              </a:rPr>
              <a:t>重建</a:t>
            </a:r>
            <a:endParaRPr lang="en-US" altLang="zh-CN" sz="1200" b="1" dirty="0">
              <a:solidFill>
                <a:srgbClr val="191B1F"/>
              </a:solidFill>
              <a:latin typeface="-apple-system"/>
            </a:endParaRPr>
          </a:p>
          <a:p>
            <a:pPr marL="285750" indent="-285750">
              <a:lnSpc>
                <a:spcPct val="150000"/>
              </a:lnSpc>
              <a:buFont typeface="Arial" panose="020B0604020202020204" pitchFamily="34" charset="0"/>
              <a:buChar char="•"/>
            </a:pPr>
            <a:r>
              <a:rPr lang="en-US" altLang="zh-CN" sz="1200" b="1" dirty="0">
                <a:solidFill>
                  <a:srgbClr val="191B1F"/>
                </a:solidFill>
                <a:latin typeface="-apple-system"/>
              </a:rPr>
              <a:t>......</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2406159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mn-ea"/>
              </a:rPr>
              <a:t>3</a:t>
            </a:r>
            <a:r>
              <a:rPr lang="zh-CN" altLang="en-US" sz="1200" b="1" dirty="0">
                <a:latin typeface="+mn-ea"/>
              </a:rPr>
              <a:t>个待解决的问题：任务，模型，数据</a:t>
            </a:r>
          </a:p>
          <a:p>
            <a:pPr marL="342900" indent="-342900">
              <a:buAutoNum type="arabicPeriod"/>
            </a:pPr>
            <a:endParaRPr lang="en-US" altLang="zh-CN" sz="1200" b="1" dirty="0">
              <a:latin typeface="Times New Roman" panose="02020603050405020304" pitchFamily="18" charset="0"/>
              <a:cs typeface="Times New Roman" panose="02020603050405020304" pitchFamily="18" charset="0"/>
            </a:endParaRPr>
          </a:p>
          <a:p>
            <a:pPr marL="342900" indent="-342900">
              <a:buAutoNum type="arabicPeriod"/>
            </a:pPr>
            <a:r>
              <a:rPr lang="zh-CN" altLang="en-US" sz="1200" b="1" dirty="0">
                <a:latin typeface="Times New Roman" panose="02020603050405020304" pitchFamily="18" charset="0"/>
                <a:cs typeface="Times New Roman" panose="02020603050405020304" pitchFamily="18" charset="0"/>
              </a:rPr>
              <a:t>什么任务可以实现零样本泛化？</a:t>
            </a:r>
            <a:endParaRPr lang="en-US" altLang="zh-CN" sz="1200" b="1" dirty="0">
              <a:latin typeface="Times New Roman" panose="02020603050405020304" pitchFamily="18" charset="0"/>
              <a:cs typeface="Times New Roman" panose="02020603050405020304" pitchFamily="18" charset="0"/>
            </a:endParaRPr>
          </a:p>
          <a:p>
            <a:pPr marL="342900" indent="-342900">
              <a:buAutoNum type="arabicPeriod"/>
            </a:pPr>
            <a:endParaRPr lang="en-US" altLang="zh-CN" sz="1200" b="1" dirty="0">
              <a:latin typeface="Times New Roman" panose="02020603050405020304" pitchFamily="18" charset="0"/>
              <a:cs typeface="Times New Roman" panose="02020603050405020304" pitchFamily="18" charset="0"/>
            </a:endParaRPr>
          </a:p>
          <a:p>
            <a:pPr marL="342900" indent="-342900">
              <a:buAutoNum type="arabicPeriod"/>
            </a:pPr>
            <a:r>
              <a:rPr lang="zh-CN" altLang="en-US" sz="1200" b="1" dirty="0">
                <a:latin typeface="Times New Roman" panose="02020603050405020304" pitchFamily="18" charset="0"/>
                <a:cs typeface="Times New Roman" panose="02020603050405020304" pitchFamily="18" charset="0"/>
              </a:rPr>
              <a:t>相应的模型架构是什么？</a:t>
            </a:r>
            <a:endParaRPr lang="en-US" altLang="zh-CN" sz="1200" b="1" dirty="0">
              <a:latin typeface="Times New Roman" panose="02020603050405020304" pitchFamily="18" charset="0"/>
              <a:cs typeface="Times New Roman" panose="02020603050405020304" pitchFamily="18" charset="0"/>
            </a:endParaRPr>
          </a:p>
          <a:p>
            <a:pPr marL="342900" indent="-342900">
              <a:buAutoNum type="arabicPeriod"/>
            </a:pPr>
            <a:endParaRPr lang="en-US" altLang="zh-CN" sz="1200" b="1" dirty="0">
              <a:latin typeface="Times New Roman" panose="02020603050405020304" pitchFamily="18" charset="0"/>
              <a:cs typeface="Times New Roman" panose="02020603050405020304" pitchFamily="18" charset="0"/>
            </a:endParaRPr>
          </a:p>
          <a:p>
            <a:pPr marL="342900" indent="-342900">
              <a:buAutoNum type="arabicPeriod"/>
            </a:pPr>
            <a:r>
              <a:rPr lang="zh-CN" altLang="en-US" sz="1200" b="1" dirty="0">
                <a:latin typeface="Times New Roman" panose="02020603050405020304" pitchFamily="18" charset="0"/>
                <a:cs typeface="Times New Roman" panose="02020603050405020304" pitchFamily="18" charset="0"/>
              </a:rPr>
              <a:t>什么数据可以支持此任务和模型？</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468505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b="1" dirty="0">
                <a:latin typeface="+mn-ea"/>
              </a:rPr>
              <a:t>（</a:t>
            </a:r>
            <a:r>
              <a:rPr lang="en-US" altLang="zh-CN" b="1" dirty="0">
                <a:latin typeface="+mn-ea"/>
              </a:rPr>
              <a:t>1</a:t>
            </a:r>
            <a:r>
              <a:rPr lang="zh-CN" altLang="en-US" b="1" dirty="0">
                <a:latin typeface="+mn-ea"/>
              </a:rPr>
              <a:t>）什么任务可以实现零样本？</a:t>
            </a:r>
          </a:p>
          <a:p>
            <a:pPr>
              <a:lnSpc>
                <a:spcPct val="150000"/>
              </a:lnSpc>
            </a:pPr>
            <a:r>
              <a:rPr lang="zh-CN" altLang="en-US" dirty="0">
                <a:latin typeface="+mn-ea"/>
              </a:rPr>
              <a:t>通过</a:t>
            </a:r>
            <a:r>
              <a:rPr lang="zh-CN" altLang="en-US" b="1" dirty="0">
                <a:latin typeface="+mn-ea"/>
              </a:rPr>
              <a:t>提示</a:t>
            </a:r>
            <a:r>
              <a:rPr lang="en-US" altLang="zh-CN" b="1" dirty="0">
                <a:latin typeface="+mn-ea"/>
              </a:rPr>
              <a:t>(prompt)</a:t>
            </a:r>
            <a:r>
              <a:rPr lang="zh-CN" altLang="en-US" dirty="0">
                <a:latin typeface="+mn-ea"/>
              </a:rPr>
              <a:t>输入，生成有效的</a:t>
            </a:r>
            <a:r>
              <a:rPr lang="en-US" altLang="zh-CN" b="1" dirty="0">
                <a:latin typeface="+mn-ea"/>
              </a:rPr>
              <a:t>mask</a:t>
            </a:r>
            <a:r>
              <a:rPr lang="zh-CN" altLang="en-US" dirty="0">
                <a:latin typeface="+mn-ea"/>
              </a:rPr>
              <a:t>。当提示是不明确的时候，能生成多个</a:t>
            </a:r>
            <a:r>
              <a:rPr lang="en-US" altLang="zh-CN" dirty="0">
                <a:latin typeface="+mn-ea"/>
              </a:rPr>
              <a:t>objects (</a:t>
            </a:r>
            <a:r>
              <a:rPr lang="zh-CN" altLang="en-US" dirty="0">
                <a:latin typeface="+mn-ea"/>
              </a:rPr>
              <a:t>比如衣服上的一个点，既可以表示衣服，也表示穿衣服的人</a:t>
            </a:r>
            <a:r>
              <a:rPr lang="en-US" altLang="zh-CN" dirty="0">
                <a:latin typeface="+mn-ea"/>
              </a:rPr>
              <a:t>)</a:t>
            </a:r>
            <a:r>
              <a:rPr lang="zh-CN" altLang="en-US" dirty="0">
                <a:latin typeface="+mn-ea"/>
              </a:rPr>
              <a:t>，如下图所示：</a:t>
            </a:r>
            <a:r>
              <a:rPr lang="zh-CN" altLang="en-US" b="1" dirty="0">
                <a:latin typeface="+mn-ea"/>
              </a:rPr>
              <a:t>提示可以是点，矩形框，文字，</a:t>
            </a:r>
            <a:r>
              <a:rPr lang="en-US" altLang="zh-CN" b="1" dirty="0">
                <a:latin typeface="+mn-ea"/>
              </a:rPr>
              <a:t>mask</a:t>
            </a:r>
            <a:r>
              <a:rPr lang="zh-CN" altLang="en-US" b="1" dirty="0">
                <a:latin typeface="+mn-ea"/>
              </a:rPr>
              <a:t>，或者是图像</a:t>
            </a:r>
            <a:r>
              <a:rPr lang="zh-CN" altLang="en-US" dirty="0">
                <a:latin typeface="+mn-ea"/>
              </a:rPr>
              <a:t>。</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017908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mn-ea"/>
              </a:rPr>
              <a:t>（</a:t>
            </a:r>
            <a:r>
              <a:rPr lang="en-US" altLang="zh-CN" b="1" dirty="0">
                <a:latin typeface="+mn-ea"/>
              </a:rPr>
              <a:t>1</a:t>
            </a:r>
            <a:r>
              <a:rPr lang="zh-CN" altLang="en-US" b="1" dirty="0">
                <a:latin typeface="+mn-ea"/>
              </a:rPr>
              <a:t>）什么任务可以实现零样本？</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3943425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a:t>
            </a:r>
            <a:r>
              <a:rPr lang="en-US" altLang="zh-CN" dirty="0">
                <a:effectLst/>
              </a:rPr>
              <a:t>2</a:t>
            </a:r>
            <a:r>
              <a:rPr lang="zh-CN" altLang="en-US" dirty="0">
                <a:effectLst/>
              </a:rPr>
              <a:t>）模型结构应该是什么样？</a:t>
            </a:r>
          </a:p>
          <a:p>
            <a:r>
              <a:rPr lang="zh-CN" altLang="en-US" dirty="0">
                <a:effectLst/>
              </a:rPr>
              <a:t>模型要支持灵活的提示，且要实时生成</a:t>
            </a:r>
            <a:r>
              <a:rPr lang="en-US" altLang="zh-CN" dirty="0">
                <a:effectLst/>
              </a:rPr>
              <a:t>mask</a:t>
            </a:r>
            <a:r>
              <a:rPr lang="zh-CN" altLang="en-US" dirty="0">
                <a:effectLst/>
              </a:rPr>
              <a:t>，输出也可以是模糊的 </a:t>
            </a:r>
            <a:r>
              <a:rPr lang="en-US" altLang="zh-CN" dirty="0">
                <a:effectLst/>
              </a:rPr>
              <a:t>(</a:t>
            </a:r>
            <a:r>
              <a:rPr lang="zh-CN" altLang="en-US" dirty="0">
                <a:effectLst/>
              </a:rPr>
              <a:t>比如表示衣服还是穿衣服的人</a:t>
            </a:r>
            <a:r>
              <a:rPr lang="en-US" altLang="zh-CN" dirty="0">
                <a:effectLst/>
              </a:rPr>
              <a:t>)</a:t>
            </a:r>
            <a:r>
              <a:rPr lang="zh-CN" altLang="en-US" dirty="0">
                <a:effectLst/>
              </a:rPr>
              <a:t>。设计结构如下：一个</a:t>
            </a:r>
            <a:r>
              <a:rPr lang="en-US" altLang="zh-CN" dirty="0">
                <a:effectLst/>
              </a:rPr>
              <a:t>prompt encoder</a:t>
            </a:r>
            <a:r>
              <a:rPr lang="zh-CN" altLang="en-US" dirty="0">
                <a:effectLst/>
              </a:rPr>
              <a:t>，对提示进行编码；</a:t>
            </a:r>
            <a:r>
              <a:rPr lang="en-US" altLang="zh-CN" dirty="0">
                <a:effectLst/>
              </a:rPr>
              <a:t>image encoder</a:t>
            </a:r>
            <a:r>
              <a:rPr lang="zh-CN" altLang="en-US" dirty="0">
                <a:effectLst/>
              </a:rPr>
              <a:t>对图像编码，生成</a:t>
            </a:r>
            <a:r>
              <a:rPr lang="en-US" altLang="zh-CN" dirty="0">
                <a:effectLst/>
              </a:rPr>
              <a:t>embedding</a:t>
            </a:r>
            <a:r>
              <a:rPr lang="zh-CN" altLang="en-US" dirty="0">
                <a:effectLst/>
              </a:rPr>
              <a:t>； 最后融合</a:t>
            </a:r>
            <a:r>
              <a:rPr lang="en-US" altLang="zh-CN" dirty="0">
                <a:effectLst/>
              </a:rPr>
              <a:t>2</a:t>
            </a:r>
            <a:r>
              <a:rPr lang="zh-CN" altLang="en-US" dirty="0">
                <a:effectLst/>
              </a:rPr>
              <a:t>个</a:t>
            </a:r>
            <a:r>
              <a:rPr lang="en-US" altLang="zh-CN" dirty="0">
                <a:effectLst/>
              </a:rPr>
              <a:t>encoder</a:t>
            </a:r>
            <a:r>
              <a:rPr lang="zh-CN" altLang="en-US" dirty="0">
                <a:effectLst/>
              </a:rPr>
              <a:t>，再接一个轻量的</a:t>
            </a:r>
            <a:r>
              <a:rPr lang="en-US" altLang="zh-CN" dirty="0">
                <a:effectLst/>
              </a:rPr>
              <a:t>mask decoder</a:t>
            </a:r>
            <a:r>
              <a:rPr lang="zh-CN" altLang="en-US" dirty="0">
                <a:effectLst/>
              </a:rPr>
              <a:t>，输出最后的</a:t>
            </a:r>
            <a:r>
              <a:rPr lang="en-US" altLang="zh-CN" dirty="0">
                <a:effectLst/>
              </a:rPr>
              <a:t>mask</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549069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b="1" dirty="0">
                <a:latin typeface="+mn-ea"/>
              </a:rPr>
              <a:t>（</a:t>
            </a:r>
            <a:r>
              <a:rPr lang="en-US" altLang="zh-CN" b="1" dirty="0">
                <a:latin typeface="+mn-ea"/>
              </a:rPr>
              <a:t>3</a:t>
            </a:r>
            <a:r>
              <a:rPr lang="zh-CN" altLang="en-US" b="1" dirty="0">
                <a:latin typeface="+mn-ea"/>
              </a:rPr>
              <a:t>）数据怎么支持这些任务？</a:t>
            </a:r>
          </a:p>
          <a:p>
            <a:pPr>
              <a:lnSpc>
                <a:spcPct val="150000"/>
              </a:lnSpc>
            </a:pPr>
            <a:r>
              <a:rPr lang="zh-CN" altLang="en-US" dirty="0">
                <a:latin typeface="+mn-ea"/>
              </a:rPr>
              <a:t>需要一个大量且多样化的</a:t>
            </a:r>
            <a:r>
              <a:rPr lang="en-US" altLang="zh-CN" dirty="0">
                <a:latin typeface="+mn-ea"/>
              </a:rPr>
              <a:t>mask</a:t>
            </a:r>
            <a:r>
              <a:rPr lang="zh-CN" altLang="en-US" dirty="0">
                <a:latin typeface="+mn-ea"/>
              </a:rPr>
              <a:t>数据。自然语言数据是通过在线获取，但是</a:t>
            </a:r>
            <a:r>
              <a:rPr lang="en-US" altLang="zh-CN" dirty="0">
                <a:latin typeface="+mn-ea"/>
              </a:rPr>
              <a:t>mask</a:t>
            </a:r>
            <a:r>
              <a:rPr lang="zh-CN" altLang="en-US" dirty="0">
                <a:latin typeface="+mn-ea"/>
              </a:rPr>
              <a:t>数据是不足的，需要一个替代策略。</a:t>
            </a:r>
            <a:endParaRPr lang="en-US" altLang="zh-CN" dirty="0">
              <a:latin typeface="+mn-ea"/>
            </a:endParaRPr>
          </a:p>
          <a:p>
            <a:pPr>
              <a:lnSpc>
                <a:spcPct val="150000"/>
              </a:lnSpc>
            </a:pPr>
            <a:r>
              <a:rPr lang="zh-CN" altLang="en-US" b="1" dirty="0">
                <a:latin typeface="+mn-ea"/>
              </a:rPr>
              <a:t>如下图所示：</a:t>
            </a:r>
            <a:r>
              <a:rPr lang="zh-CN" altLang="en-US" dirty="0">
                <a:latin typeface="+mn-ea"/>
              </a:rPr>
              <a:t>先人工标注数据训练模型，当模型训练得差不多的时候，再用模型辅助标注数据，如此建立一个数据循环：</a:t>
            </a:r>
            <a:r>
              <a:rPr lang="zh-CN" altLang="en-US" b="1" dirty="0">
                <a:latin typeface="+mn-ea"/>
              </a:rPr>
              <a:t>训练</a:t>
            </a:r>
            <a:r>
              <a:rPr lang="en-US" altLang="zh-CN" b="1" dirty="0">
                <a:latin typeface="+mn-ea"/>
              </a:rPr>
              <a:t>+</a:t>
            </a:r>
            <a:r>
              <a:rPr lang="zh-CN" altLang="en-US" b="1" dirty="0">
                <a:latin typeface="+mn-ea"/>
              </a:rPr>
              <a:t>标注</a:t>
            </a:r>
            <a:r>
              <a:rPr lang="zh-CN" altLang="en-US" dirty="0">
                <a:latin typeface="+mn-ea"/>
              </a:rPr>
              <a:t>。最终从</a:t>
            </a:r>
            <a:r>
              <a:rPr lang="en-US" altLang="zh-CN" dirty="0">
                <a:latin typeface="+mn-ea"/>
              </a:rPr>
              <a:t>1100</a:t>
            </a:r>
            <a:r>
              <a:rPr lang="zh-CN" altLang="en-US" dirty="0">
                <a:latin typeface="+mn-ea"/>
              </a:rPr>
              <a:t>万张图像中生成了</a:t>
            </a:r>
            <a:r>
              <a:rPr lang="en-US" altLang="zh-CN" dirty="0">
                <a:latin typeface="+mn-ea"/>
              </a:rPr>
              <a:t>10</a:t>
            </a:r>
            <a:r>
              <a:rPr lang="zh-CN" altLang="en-US" dirty="0">
                <a:latin typeface="+mn-ea"/>
              </a:rPr>
              <a:t>亿的</a:t>
            </a:r>
            <a:r>
              <a:rPr lang="en-US" altLang="zh-CN" dirty="0">
                <a:latin typeface="+mn-ea"/>
              </a:rPr>
              <a:t>mask</a:t>
            </a:r>
            <a:r>
              <a:rPr lang="zh-CN" altLang="en-US" dirty="0">
                <a:latin typeface="+mn-ea"/>
              </a:rPr>
              <a:t>，是当前最大的分割数据集，比当前已有的数据集多了</a:t>
            </a:r>
            <a:r>
              <a:rPr lang="en-US" altLang="zh-CN" dirty="0">
                <a:latin typeface="+mn-ea"/>
              </a:rPr>
              <a:t>400</a:t>
            </a:r>
            <a:r>
              <a:rPr lang="zh-CN" altLang="en-US" dirty="0">
                <a:latin typeface="+mn-ea"/>
              </a:rPr>
              <a:t>倍的</a:t>
            </a:r>
            <a:r>
              <a:rPr lang="en-US" altLang="zh-CN" dirty="0">
                <a:latin typeface="+mn-ea"/>
              </a:rPr>
              <a:t>mask</a:t>
            </a:r>
            <a:r>
              <a:rPr lang="zh-CN" altLang="en-US" dirty="0">
                <a:latin typeface="+mn-ea"/>
              </a:rPr>
              <a:t>。</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346071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矩形 4"/>
          <p:cNvSpPr/>
          <p:nvPr userDrawn="1"/>
        </p:nvSpPr>
        <p:spPr>
          <a:xfrm>
            <a:off x="0" y="6605201"/>
            <a:ext cx="12192000" cy="2527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0" dirty="0">
              <a:solidFill>
                <a:schemeClr val="bg1"/>
              </a:solidFill>
              <a:latin typeface="Palatino Linotype" panose="02040502050505030304" pitchFamily="18" charset="0"/>
            </a:endParaRPr>
          </a:p>
        </p:txBody>
      </p:sp>
      <p:sp>
        <p:nvSpPr>
          <p:cNvPr id="6" name="矩形 5"/>
          <p:cNvSpPr/>
          <p:nvPr userDrawn="1"/>
        </p:nvSpPr>
        <p:spPr>
          <a:xfrm>
            <a:off x="0" y="0"/>
            <a:ext cx="12192000" cy="849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Rectangle 15"/>
          <p:cNvSpPr/>
          <p:nvPr userDrawn="1"/>
        </p:nvSpPr>
        <p:spPr>
          <a:xfrm>
            <a:off x="298044" y="58339"/>
            <a:ext cx="11893109" cy="548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Title 1"/>
          <p:cNvSpPr>
            <a:spLocks noGrp="1"/>
          </p:cNvSpPr>
          <p:nvPr>
            <p:ph type="title"/>
          </p:nvPr>
        </p:nvSpPr>
        <p:spPr>
          <a:xfrm>
            <a:off x="263801" y="66884"/>
            <a:ext cx="10816035" cy="548640"/>
          </a:xfrm>
        </p:spPr>
        <p:txBody>
          <a:bodyPr>
            <a:normAutofit/>
          </a:bodyPr>
          <a:lstStyle>
            <a:lvl1pPr>
              <a:defRPr sz="2400" b="1">
                <a:solidFill>
                  <a:schemeClr val="bg1"/>
                </a:solidFill>
                <a:latin typeface="Palatino Linotype" panose="02040502050505030304" pitchFamily="18" charset="0"/>
                <a:cs typeface="Arial" panose="020B0604020202020204" pitchFamily="34" charset="0"/>
              </a:defRPr>
            </a:lvl1pPr>
          </a:lstStyle>
          <a:p>
            <a:endParaRPr lang="zh-CN" altLang="en-US" dirty="0"/>
          </a:p>
        </p:txBody>
      </p:sp>
      <p:sp>
        <p:nvSpPr>
          <p:cNvPr id="9" name="Rectangle 17"/>
          <p:cNvSpPr/>
          <p:nvPr userDrawn="1"/>
        </p:nvSpPr>
        <p:spPr>
          <a:xfrm>
            <a:off x="298044" y="-3052"/>
            <a:ext cx="11893109" cy="45719"/>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10" name="Group 21"/>
          <p:cNvGrpSpPr/>
          <p:nvPr userDrawn="1"/>
        </p:nvGrpSpPr>
        <p:grpSpPr>
          <a:xfrm>
            <a:off x="150037" y="-3053"/>
            <a:ext cx="97536" cy="610032"/>
            <a:chOff x="93478" y="-3053"/>
            <a:chExt cx="91440" cy="610032"/>
          </a:xfrm>
        </p:grpSpPr>
        <p:sp>
          <p:nvSpPr>
            <p:cNvPr id="11" name="Rectangle 6"/>
            <p:cNvSpPr/>
            <p:nvPr userDrawn="1"/>
          </p:nvSpPr>
          <p:spPr>
            <a:xfrm>
              <a:off x="93478" y="58339"/>
              <a:ext cx="91440" cy="548640"/>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Rectangle 18"/>
            <p:cNvSpPr/>
            <p:nvPr userDrawn="1"/>
          </p:nvSpPr>
          <p:spPr>
            <a:xfrm>
              <a:off x="93478" y="-3053"/>
              <a:ext cx="91440" cy="4572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nvGrpSpPr>
          <p:cNvPr id="13" name="Group 22"/>
          <p:cNvGrpSpPr/>
          <p:nvPr userDrawn="1"/>
        </p:nvGrpSpPr>
        <p:grpSpPr>
          <a:xfrm>
            <a:off x="-847" y="-3053"/>
            <a:ext cx="97536" cy="610032"/>
            <a:chOff x="93478" y="-3053"/>
            <a:chExt cx="91440" cy="610032"/>
          </a:xfrm>
        </p:grpSpPr>
        <p:sp>
          <p:nvSpPr>
            <p:cNvPr id="14" name="Rectangle 23"/>
            <p:cNvSpPr/>
            <p:nvPr userDrawn="1"/>
          </p:nvSpPr>
          <p:spPr>
            <a:xfrm>
              <a:off x="93478" y="58339"/>
              <a:ext cx="91440" cy="548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Rectangle 24"/>
            <p:cNvSpPr/>
            <p:nvPr userDrawn="1"/>
          </p:nvSpPr>
          <p:spPr>
            <a:xfrm>
              <a:off x="93478" y="-3053"/>
              <a:ext cx="91440" cy="45720"/>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39539" y="117510"/>
            <a:ext cx="2525565" cy="430299"/>
          </a:xfrm>
          <a:prstGeom prst="rect">
            <a:avLst/>
          </a:prstGeom>
        </p:spPr>
      </p:pic>
      <p:sp>
        <p:nvSpPr>
          <p:cNvPr id="28" name="Title 1"/>
          <p:cNvSpPr txBox="1"/>
          <p:nvPr userDrawn="1"/>
        </p:nvSpPr>
        <p:spPr>
          <a:xfrm>
            <a:off x="950299" y="148697"/>
            <a:ext cx="10816035" cy="5486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chemeClr val="bg1"/>
                </a:solidFill>
                <a:latin typeface="Palatino Linotype" panose="02040502050505030304" pitchFamily="18" charset="0"/>
                <a:ea typeface="+mj-ea"/>
                <a:cs typeface="Arial" panose="020B0604020202020204" pitchFamily="34" charset="0"/>
              </a:defRPr>
            </a:lvl1pPr>
          </a:lstStyle>
          <a:p>
            <a:endParaRPr lang="zh-CN" altLang="en-US" sz="2400" dirty="0"/>
          </a:p>
        </p:txBody>
      </p:sp>
      <p:sp>
        <p:nvSpPr>
          <p:cNvPr id="17" name="文本框 16"/>
          <p:cNvSpPr txBox="1"/>
          <p:nvPr userDrawn="1"/>
        </p:nvSpPr>
        <p:spPr>
          <a:xfrm>
            <a:off x="5671820" y="6591761"/>
            <a:ext cx="848361" cy="275590"/>
          </a:xfrm>
          <a:prstGeom prst="rect">
            <a:avLst/>
          </a:prstGeom>
          <a:noFill/>
        </p:spPr>
        <p:txBody>
          <a:bodyPr wrap="square" rtlCol="0">
            <a:spAutoFit/>
          </a:bodyPr>
          <a:lstStyle/>
          <a:p>
            <a:pPr marL="0" algn="ctr" defTabSz="914400" rtl="0" eaLnBrk="1" latinLnBrk="0" hangingPunct="1"/>
            <a:fld id="{D38326D0-2AD7-469D-88E8-608400A37B91}" type="slidenum">
              <a:rPr lang="zh-CN" altLang="en-US" sz="1200" b="0" kern="1200" smtClean="0">
                <a:solidFill>
                  <a:schemeClr val="bg1"/>
                </a:solidFill>
                <a:latin typeface="Palatino Linotype" panose="02040502050505030304" pitchFamily="18" charset="0"/>
                <a:ea typeface="+mn-ea"/>
                <a:cs typeface="+mn-cs"/>
              </a:rPr>
              <a:t>‹#›</a:t>
            </a:fld>
            <a:r>
              <a:rPr lang="en-US" altLang="zh-CN" sz="1200" b="0" kern="1200">
                <a:solidFill>
                  <a:schemeClr val="bg1"/>
                </a:solidFill>
                <a:latin typeface="Palatino Linotype" panose="02040502050505030304" pitchFamily="18" charset="0"/>
                <a:ea typeface="+mn-ea"/>
                <a:cs typeface="+mn-cs"/>
              </a:rPr>
              <a:t>/59</a:t>
            </a:r>
            <a:endParaRPr lang="en-US" altLang="zh-CN" sz="1200" b="0" kern="1200" dirty="0">
              <a:solidFill>
                <a:schemeClr val="bg1"/>
              </a:solidFill>
              <a:latin typeface="Palatino Linotype" panose="02040502050505030304" pitchFamily="18" charset="0"/>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默认模板">
    <p:spTree>
      <p:nvGrpSpPr>
        <p:cNvPr id="1" name=""/>
        <p:cNvGrpSpPr/>
        <p:nvPr/>
      </p:nvGrpSpPr>
      <p:grpSpPr>
        <a:xfrm>
          <a:off x="0" y="0"/>
          <a:ext cx="0" cy="0"/>
          <a:chOff x="0" y="0"/>
          <a:chExt cx="0" cy="0"/>
        </a:xfrm>
      </p:grpSpPr>
      <p:sp>
        <p:nvSpPr>
          <p:cNvPr id="5" name="标题占位符 4"/>
          <p:cNvSpPr>
            <a:spLocks noGrp="1"/>
          </p:cNvSpPr>
          <p:nvPr>
            <p:ph type="title"/>
          </p:nvPr>
        </p:nvSpPr>
        <p:spPr>
          <a:xfrm>
            <a:off x="838200" y="365126"/>
            <a:ext cx="9530918" cy="691318"/>
          </a:xfrm>
          <a:prstGeom prst="rect">
            <a:avLst/>
          </a:prstGeom>
        </p:spPr>
        <p:txBody>
          <a:bodyPr vert="horz" lIns="91440" tIns="45720" rIns="91440" bIns="45720" rtlCol="0" anchor="ctr">
            <a:normAutofit/>
          </a:bodyPr>
          <a:lstStyle>
            <a:lvl1pPr>
              <a:defRPr>
                <a:solidFill>
                  <a:schemeClr val="accent2">
                    <a:lumMod val="75000"/>
                  </a:schemeClr>
                </a:solidFill>
              </a:defRPr>
            </a:lvl1pPr>
          </a:lstStyle>
          <a:p>
            <a:r>
              <a:rPr lang="zh-CN" altLang="en-US" dirty="0"/>
              <a:t>单击此处编辑母版标题样式</a:t>
            </a:r>
          </a:p>
        </p:txBody>
      </p:sp>
      <p:sp>
        <p:nvSpPr>
          <p:cNvPr id="9" name="文本占位符 8"/>
          <p:cNvSpPr>
            <a:spLocks noGrp="1"/>
          </p:cNvSpPr>
          <p:nvPr>
            <p:ph type="body" sz="quarter" idx="10" hasCustomPrompt="1"/>
          </p:nvPr>
        </p:nvSpPr>
        <p:spPr>
          <a:xfrm>
            <a:off x="838200" y="1411288"/>
            <a:ext cx="5357813" cy="4767262"/>
          </a:xfrm>
        </p:spPr>
        <p:txBody>
          <a:bodyPr/>
          <a:lstStyle>
            <a:lvl1pPr marL="0" indent="0">
              <a:buNone/>
              <a:defRPr sz="2000"/>
            </a:lvl1pPr>
            <a:lvl2pPr marL="457200" indent="0">
              <a:buNone/>
              <a:defRPr sz="1800"/>
            </a:lvl2pPr>
            <a:lvl3pPr marL="914400" indent="0">
              <a:buNone/>
              <a:defRPr sz="1400"/>
            </a:lvl3pPr>
            <a:lvl4pPr marL="1371600" indent="0">
              <a:buNone/>
              <a:defRPr sz="1200"/>
            </a:lvl4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2024/5/28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2024/5/28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2024/5/28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矩形 4"/>
          <p:cNvSpPr/>
          <p:nvPr userDrawn="1"/>
        </p:nvSpPr>
        <p:spPr>
          <a:xfrm>
            <a:off x="0" y="6605201"/>
            <a:ext cx="12192000" cy="2527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0" dirty="0">
              <a:solidFill>
                <a:schemeClr val="bg1"/>
              </a:solidFill>
              <a:latin typeface="Palatino Linotype" panose="02040502050505030304" pitchFamily="18" charset="0"/>
            </a:endParaRPr>
          </a:p>
        </p:txBody>
      </p:sp>
      <p:sp>
        <p:nvSpPr>
          <p:cNvPr id="6" name="矩形 5"/>
          <p:cNvSpPr/>
          <p:nvPr userDrawn="1"/>
        </p:nvSpPr>
        <p:spPr>
          <a:xfrm>
            <a:off x="0" y="0"/>
            <a:ext cx="12192000" cy="849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Rectangle 15"/>
          <p:cNvSpPr/>
          <p:nvPr userDrawn="1"/>
        </p:nvSpPr>
        <p:spPr>
          <a:xfrm>
            <a:off x="298044" y="58339"/>
            <a:ext cx="11893109" cy="548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Title 1"/>
          <p:cNvSpPr>
            <a:spLocks noGrp="1"/>
          </p:cNvSpPr>
          <p:nvPr>
            <p:ph type="title"/>
          </p:nvPr>
        </p:nvSpPr>
        <p:spPr>
          <a:xfrm>
            <a:off x="247573" y="-3053"/>
            <a:ext cx="10816035" cy="548640"/>
          </a:xfrm>
        </p:spPr>
        <p:txBody>
          <a:bodyPr>
            <a:normAutofit/>
          </a:bodyPr>
          <a:lstStyle>
            <a:lvl1pPr>
              <a:defRPr sz="2400" b="1">
                <a:solidFill>
                  <a:schemeClr val="bg1"/>
                </a:solidFill>
                <a:latin typeface="Palatino Linotype" panose="02040502050505030304" pitchFamily="18" charset="0"/>
                <a:cs typeface="Arial" panose="020B0604020202020204" pitchFamily="34" charset="0"/>
              </a:defRPr>
            </a:lvl1pPr>
          </a:lstStyle>
          <a:p>
            <a:endParaRPr lang="zh-CN" altLang="en-US" dirty="0"/>
          </a:p>
        </p:txBody>
      </p:sp>
      <p:sp>
        <p:nvSpPr>
          <p:cNvPr id="9" name="Rectangle 17"/>
          <p:cNvSpPr/>
          <p:nvPr userDrawn="1"/>
        </p:nvSpPr>
        <p:spPr>
          <a:xfrm>
            <a:off x="298044" y="-3052"/>
            <a:ext cx="11893109" cy="45719"/>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10" name="Group 21"/>
          <p:cNvGrpSpPr/>
          <p:nvPr userDrawn="1"/>
        </p:nvGrpSpPr>
        <p:grpSpPr>
          <a:xfrm>
            <a:off x="150037" y="-3053"/>
            <a:ext cx="97536" cy="610032"/>
            <a:chOff x="93478" y="-3053"/>
            <a:chExt cx="91440" cy="610032"/>
          </a:xfrm>
        </p:grpSpPr>
        <p:sp>
          <p:nvSpPr>
            <p:cNvPr id="11" name="Rectangle 6"/>
            <p:cNvSpPr/>
            <p:nvPr userDrawn="1"/>
          </p:nvSpPr>
          <p:spPr>
            <a:xfrm>
              <a:off x="93478" y="58339"/>
              <a:ext cx="91440" cy="548640"/>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Rectangle 18"/>
            <p:cNvSpPr/>
            <p:nvPr userDrawn="1"/>
          </p:nvSpPr>
          <p:spPr>
            <a:xfrm>
              <a:off x="93478" y="-3053"/>
              <a:ext cx="91440" cy="4572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nvGrpSpPr>
          <p:cNvPr id="13" name="Group 22"/>
          <p:cNvGrpSpPr/>
          <p:nvPr userDrawn="1"/>
        </p:nvGrpSpPr>
        <p:grpSpPr>
          <a:xfrm>
            <a:off x="-847" y="-3053"/>
            <a:ext cx="97536" cy="610032"/>
            <a:chOff x="93478" y="-3053"/>
            <a:chExt cx="91440" cy="610032"/>
          </a:xfrm>
        </p:grpSpPr>
        <p:sp>
          <p:nvSpPr>
            <p:cNvPr id="14" name="Rectangle 23"/>
            <p:cNvSpPr/>
            <p:nvPr userDrawn="1"/>
          </p:nvSpPr>
          <p:spPr>
            <a:xfrm>
              <a:off x="93478" y="58339"/>
              <a:ext cx="91440" cy="548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Rectangle 24"/>
            <p:cNvSpPr/>
            <p:nvPr userDrawn="1"/>
          </p:nvSpPr>
          <p:spPr>
            <a:xfrm>
              <a:off x="93478" y="-3053"/>
              <a:ext cx="91440" cy="45720"/>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18" name="矩形 17"/>
          <p:cNvSpPr/>
          <p:nvPr userDrawn="1"/>
        </p:nvSpPr>
        <p:spPr>
          <a:xfrm>
            <a:off x="96690" y="6581002"/>
            <a:ext cx="1382110" cy="276999"/>
          </a:xfrm>
          <a:prstGeom prst="rect">
            <a:avLst/>
          </a:prstGeom>
        </p:spPr>
        <p:txBody>
          <a:bodyPr wrap="none">
            <a:spAutoFit/>
          </a:bodyPr>
          <a:lstStyle/>
          <a:p>
            <a:fld id="{4CB9CBE6-6702-47F3-B25A-B33100C6E919}" type="datetime8">
              <a:rPr lang="en-US" altLang="zh-CN" sz="1200" b="0" smtClean="0">
                <a:solidFill>
                  <a:schemeClr val="bg1"/>
                </a:solidFill>
                <a:latin typeface="Times New Roman" panose="02020603050405020304" pitchFamily="18" charset="0"/>
                <a:cs typeface="Times New Roman" panose="02020603050405020304" pitchFamily="18" charset="0"/>
              </a:rPr>
              <a:t>5/28/2024 9:26 AM</a:t>
            </a:fld>
            <a:endParaRPr lang="zh-CN" altLang="en-US" sz="1800" b="0" dirty="0">
              <a:solidFill>
                <a:schemeClr val="bg1"/>
              </a:solidFill>
              <a:latin typeface="Times New Roman" panose="02020603050405020304" pitchFamily="18" charset="0"/>
              <a:cs typeface="Times New Roman" panose="02020603050405020304" pitchFamily="18" charset="0"/>
            </a:endParaRPr>
          </a:p>
        </p:txBody>
      </p:sp>
      <p:sp>
        <p:nvSpPr>
          <p:cNvPr id="22" name="TextBox 10"/>
          <p:cNvSpPr txBox="1"/>
          <p:nvPr userDrawn="1"/>
        </p:nvSpPr>
        <p:spPr>
          <a:xfrm>
            <a:off x="9483568" y="6581002"/>
            <a:ext cx="1554480" cy="275590"/>
          </a:xfrm>
          <a:prstGeom prst="rect">
            <a:avLst/>
          </a:prstGeom>
          <a:noFill/>
        </p:spPr>
        <p:txBody>
          <a:bodyPr wrap="none" rtlCol="0">
            <a:spAutoFit/>
          </a:bodyPr>
          <a:lstStyle/>
          <a:p>
            <a:r>
              <a:rPr lang="zh-CN" altLang="en-US" sz="1200" b="1" dirty="0">
                <a:solidFill>
                  <a:schemeClr val="bg1"/>
                </a:solidFill>
                <a:latin typeface="微软雅黑" panose="020B0503020204020204" charset="-122"/>
                <a:ea typeface="微软雅黑" panose="020B0503020204020204" charset="-122"/>
              </a:rPr>
              <a:t>信息与软件工程学院</a:t>
            </a:r>
          </a:p>
        </p:txBody>
      </p:sp>
      <p:sp>
        <p:nvSpPr>
          <p:cNvPr id="28" name="Title 1"/>
          <p:cNvSpPr txBox="1"/>
          <p:nvPr userDrawn="1"/>
        </p:nvSpPr>
        <p:spPr>
          <a:xfrm>
            <a:off x="950299" y="148697"/>
            <a:ext cx="10816035" cy="5486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chemeClr val="bg1"/>
                </a:solidFill>
                <a:latin typeface="Palatino Linotype" panose="02040502050505030304" pitchFamily="18" charset="0"/>
                <a:ea typeface="+mj-ea"/>
                <a:cs typeface="Arial" panose="020B0604020202020204" pitchFamily="34" charset="0"/>
              </a:defRPr>
            </a:lvl1pPr>
          </a:lstStyle>
          <a:p>
            <a:endParaRPr lang="zh-CN" altLang="en-US" sz="2400" dirty="0"/>
          </a:p>
        </p:txBody>
      </p:sp>
      <p:sp>
        <p:nvSpPr>
          <p:cNvPr id="17" name="文本框 16"/>
          <p:cNvSpPr txBox="1"/>
          <p:nvPr userDrawn="1"/>
        </p:nvSpPr>
        <p:spPr>
          <a:xfrm>
            <a:off x="5671820" y="6591760"/>
            <a:ext cx="848361" cy="275590"/>
          </a:xfrm>
          <a:prstGeom prst="rect">
            <a:avLst/>
          </a:prstGeom>
          <a:noFill/>
        </p:spPr>
        <p:txBody>
          <a:bodyPr wrap="square" rtlCol="0">
            <a:spAutoFit/>
          </a:bodyPr>
          <a:lstStyle/>
          <a:p>
            <a:pPr marL="0" algn="ctr" defTabSz="914400" rtl="0" eaLnBrk="1" latinLnBrk="0" hangingPunct="1"/>
            <a:fld id="{D38326D0-2AD7-469D-88E8-608400A37B91}" type="slidenum">
              <a:rPr lang="zh-CN" altLang="en-US" sz="1200" b="0" kern="1200" smtClean="0">
                <a:solidFill>
                  <a:schemeClr val="bg1"/>
                </a:solidFill>
                <a:latin typeface="Palatino Linotype" panose="02040502050505030304" pitchFamily="18" charset="0"/>
                <a:ea typeface="+mn-ea"/>
                <a:cs typeface="+mn-cs"/>
              </a:rPr>
              <a:t>‹#›</a:t>
            </a:fld>
            <a:r>
              <a:rPr lang="en-US" altLang="zh-CN" sz="1200" b="0" kern="1200">
                <a:solidFill>
                  <a:schemeClr val="bg1"/>
                </a:solidFill>
                <a:latin typeface="Palatino Linotype" panose="02040502050505030304" pitchFamily="18" charset="0"/>
                <a:ea typeface="+mn-ea"/>
                <a:cs typeface="+mn-cs"/>
              </a:rPr>
              <a:t>/59</a:t>
            </a:r>
            <a:endParaRPr lang="en-US" altLang="zh-CN" sz="1200" b="0" kern="1200" dirty="0">
              <a:solidFill>
                <a:schemeClr val="bg1"/>
              </a:solidFill>
              <a:latin typeface="Palatino Linotype" panose="02040502050505030304" pitchFamily="18" charset="0"/>
              <a:ea typeface="+mn-ea"/>
              <a:cs typeface="+mn-cs"/>
            </a:endParaRPr>
          </a:p>
        </p:txBody>
      </p:sp>
      <p:pic>
        <p:nvPicPr>
          <p:cNvPr id="3" name="图片 2" descr="logo"/>
          <p:cNvPicPr>
            <a:picLocks noChangeAspect="1"/>
          </p:cNvPicPr>
          <p:nvPr userDrawn="1"/>
        </p:nvPicPr>
        <p:blipFill>
          <a:blip r:embed="rId3"/>
          <a:srcRect r="83194"/>
          <a:stretch>
            <a:fillRect/>
          </a:stretch>
        </p:blipFill>
        <p:spPr>
          <a:xfrm>
            <a:off x="11463020" y="58420"/>
            <a:ext cx="588645" cy="560705"/>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6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矩形 4"/>
          <p:cNvSpPr/>
          <p:nvPr userDrawn="1"/>
        </p:nvSpPr>
        <p:spPr>
          <a:xfrm>
            <a:off x="0" y="6605201"/>
            <a:ext cx="12192000" cy="2527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0" dirty="0">
              <a:solidFill>
                <a:schemeClr val="bg1"/>
              </a:solidFill>
              <a:latin typeface="Palatino Linotype" panose="02040502050505030304" pitchFamily="18" charset="0"/>
            </a:endParaRPr>
          </a:p>
        </p:txBody>
      </p:sp>
      <p:sp>
        <p:nvSpPr>
          <p:cNvPr id="6" name="矩形 5"/>
          <p:cNvSpPr/>
          <p:nvPr userDrawn="1"/>
        </p:nvSpPr>
        <p:spPr>
          <a:xfrm>
            <a:off x="0" y="0"/>
            <a:ext cx="12192000" cy="849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Rectangle 15"/>
          <p:cNvSpPr/>
          <p:nvPr userDrawn="1"/>
        </p:nvSpPr>
        <p:spPr>
          <a:xfrm>
            <a:off x="298044" y="58339"/>
            <a:ext cx="11893109" cy="548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Title 1"/>
          <p:cNvSpPr>
            <a:spLocks noGrp="1"/>
          </p:cNvSpPr>
          <p:nvPr>
            <p:ph type="title"/>
          </p:nvPr>
        </p:nvSpPr>
        <p:spPr>
          <a:xfrm>
            <a:off x="263801" y="66884"/>
            <a:ext cx="10816035" cy="548640"/>
          </a:xfrm>
        </p:spPr>
        <p:txBody>
          <a:bodyPr>
            <a:normAutofit/>
          </a:bodyPr>
          <a:lstStyle>
            <a:lvl1pPr>
              <a:defRPr sz="2400" b="1">
                <a:solidFill>
                  <a:schemeClr val="bg1"/>
                </a:solidFill>
                <a:latin typeface="Palatino Linotype" panose="02040502050505030304" pitchFamily="18" charset="0"/>
                <a:cs typeface="Arial" panose="020B0604020202020204" pitchFamily="34" charset="0"/>
              </a:defRPr>
            </a:lvl1pPr>
          </a:lstStyle>
          <a:p>
            <a:endParaRPr lang="zh-CN" altLang="en-US" dirty="0"/>
          </a:p>
        </p:txBody>
      </p:sp>
      <p:sp>
        <p:nvSpPr>
          <p:cNvPr id="9" name="Rectangle 17"/>
          <p:cNvSpPr/>
          <p:nvPr userDrawn="1"/>
        </p:nvSpPr>
        <p:spPr>
          <a:xfrm>
            <a:off x="298044" y="-3052"/>
            <a:ext cx="11893109" cy="45719"/>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10" name="Group 21"/>
          <p:cNvGrpSpPr/>
          <p:nvPr userDrawn="1"/>
        </p:nvGrpSpPr>
        <p:grpSpPr>
          <a:xfrm>
            <a:off x="150037" y="-3053"/>
            <a:ext cx="97536" cy="610032"/>
            <a:chOff x="93478" y="-3053"/>
            <a:chExt cx="91440" cy="610032"/>
          </a:xfrm>
        </p:grpSpPr>
        <p:sp>
          <p:nvSpPr>
            <p:cNvPr id="11" name="Rectangle 6"/>
            <p:cNvSpPr/>
            <p:nvPr userDrawn="1"/>
          </p:nvSpPr>
          <p:spPr>
            <a:xfrm>
              <a:off x="93478" y="58339"/>
              <a:ext cx="91440" cy="548640"/>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Rectangle 18"/>
            <p:cNvSpPr/>
            <p:nvPr userDrawn="1"/>
          </p:nvSpPr>
          <p:spPr>
            <a:xfrm>
              <a:off x="93478" y="-3053"/>
              <a:ext cx="91440" cy="4572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nvGrpSpPr>
          <p:cNvPr id="13" name="Group 22"/>
          <p:cNvGrpSpPr/>
          <p:nvPr userDrawn="1"/>
        </p:nvGrpSpPr>
        <p:grpSpPr>
          <a:xfrm>
            <a:off x="-847" y="-3053"/>
            <a:ext cx="97536" cy="610032"/>
            <a:chOff x="93478" y="-3053"/>
            <a:chExt cx="91440" cy="610032"/>
          </a:xfrm>
        </p:grpSpPr>
        <p:sp>
          <p:nvSpPr>
            <p:cNvPr id="14" name="Rectangle 23"/>
            <p:cNvSpPr/>
            <p:nvPr userDrawn="1"/>
          </p:nvSpPr>
          <p:spPr>
            <a:xfrm>
              <a:off x="93478" y="58339"/>
              <a:ext cx="91440" cy="548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Rectangle 24"/>
            <p:cNvSpPr/>
            <p:nvPr userDrawn="1"/>
          </p:nvSpPr>
          <p:spPr>
            <a:xfrm>
              <a:off x="93478" y="-3053"/>
              <a:ext cx="91440" cy="45720"/>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39539" y="117510"/>
            <a:ext cx="2525565" cy="430299"/>
          </a:xfrm>
          <a:prstGeom prst="rect">
            <a:avLst/>
          </a:prstGeom>
        </p:spPr>
      </p:pic>
      <p:sp>
        <p:nvSpPr>
          <p:cNvPr id="28" name="Title 1"/>
          <p:cNvSpPr txBox="1"/>
          <p:nvPr userDrawn="1"/>
        </p:nvSpPr>
        <p:spPr>
          <a:xfrm>
            <a:off x="950299" y="148697"/>
            <a:ext cx="10816035" cy="5486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chemeClr val="bg1"/>
                </a:solidFill>
                <a:latin typeface="Palatino Linotype" panose="02040502050505030304" pitchFamily="18" charset="0"/>
                <a:ea typeface="+mj-ea"/>
                <a:cs typeface="Arial" panose="020B0604020202020204" pitchFamily="34" charset="0"/>
              </a:defRPr>
            </a:lvl1pPr>
          </a:lstStyle>
          <a:p>
            <a:endParaRPr lang="zh-CN" altLang="en-US" sz="2400" dirty="0"/>
          </a:p>
        </p:txBody>
      </p:sp>
      <p:sp>
        <p:nvSpPr>
          <p:cNvPr id="17" name="文本框 16"/>
          <p:cNvSpPr txBox="1"/>
          <p:nvPr userDrawn="1"/>
        </p:nvSpPr>
        <p:spPr>
          <a:xfrm>
            <a:off x="5671820" y="6591761"/>
            <a:ext cx="848361" cy="275590"/>
          </a:xfrm>
          <a:prstGeom prst="rect">
            <a:avLst/>
          </a:prstGeom>
          <a:noFill/>
        </p:spPr>
        <p:txBody>
          <a:bodyPr wrap="square" rtlCol="0">
            <a:spAutoFit/>
          </a:bodyPr>
          <a:lstStyle/>
          <a:p>
            <a:pPr marL="0" algn="ctr" defTabSz="914400" rtl="0" eaLnBrk="1" latinLnBrk="0" hangingPunct="1"/>
            <a:fld id="{D38326D0-2AD7-469D-88E8-608400A37B91}" type="slidenum">
              <a:rPr lang="zh-CN" altLang="en-US" sz="1200" b="0" kern="1200" smtClean="0">
                <a:solidFill>
                  <a:schemeClr val="bg1"/>
                </a:solidFill>
                <a:latin typeface="Palatino Linotype" panose="02040502050505030304" pitchFamily="18" charset="0"/>
                <a:ea typeface="+mn-ea"/>
                <a:cs typeface="+mn-cs"/>
              </a:rPr>
              <a:t>‹#›</a:t>
            </a:fld>
            <a:r>
              <a:rPr lang="en-US" altLang="zh-CN" sz="1200" b="0" kern="1200">
                <a:solidFill>
                  <a:schemeClr val="bg1"/>
                </a:solidFill>
                <a:latin typeface="Palatino Linotype" panose="02040502050505030304" pitchFamily="18" charset="0"/>
                <a:ea typeface="+mn-ea"/>
                <a:cs typeface="+mn-cs"/>
              </a:rPr>
              <a:t>/59</a:t>
            </a:r>
            <a:endParaRPr lang="en-US" altLang="zh-CN" sz="1200" b="0" kern="1200" dirty="0">
              <a:solidFill>
                <a:schemeClr val="bg1"/>
              </a:solidFill>
              <a:latin typeface="Palatino Linotype" panose="02040502050505030304" pitchFamily="18" charset="0"/>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2024/5/28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2024/5/28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2024/5/28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2024/5/28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6" r:id="rId12"/>
    <p:sldLayoutId id="214748367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1.xml"/><Relationship Id="rId1" Type="http://schemas.openxmlformats.org/officeDocument/2006/relationships/tags" Target="../tags/tag2.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5.xml"/><Relationship Id="rId1" Type="http://schemas.openxmlformats.org/officeDocument/2006/relationships/tags" Target="../tags/tag16.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notesSlide" Target="../notesSlides/notesSlide2.xml"/><Relationship Id="rId4"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image" Target="../media/image10.png"/><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9.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8.png"/><Relationship Id="rId5" Type="http://schemas.openxmlformats.org/officeDocument/2006/relationships/tags" Target="../tags/tag12.xml"/><Relationship Id="rId10" Type="http://schemas.openxmlformats.org/officeDocument/2006/relationships/notesSlide" Target="../notesSlides/notesSlide7.xml"/><Relationship Id="rId4" Type="http://schemas.openxmlformats.org/officeDocument/2006/relationships/tags" Target="../tags/tag11.xml"/><Relationship Id="rId9" Type="http://schemas.openxmlformats.org/officeDocument/2006/relationships/slideLayout" Target="../slideLayouts/slideLayout25.xml"/><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6858000"/>
          </a:xfrm>
          <a:prstGeom prst="rect">
            <a:avLst/>
          </a:prstGeom>
          <a:gradFill flip="none" rotWithShape="1">
            <a:gsLst>
              <a:gs pos="0">
                <a:schemeClr val="accent1">
                  <a:lumMod val="5000"/>
                  <a:lumOff val="95000"/>
                  <a:alpha val="78000"/>
                </a:schemeClr>
              </a:gs>
              <a:gs pos="77000">
                <a:schemeClr val="accent1">
                  <a:lumMod val="45000"/>
                  <a:lumOff val="55000"/>
                  <a:alpha val="39000"/>
                </a:schemeClr>
              </a:gs>
              <a:gs pos="100000">
                <a:schemeClr val="accent1">
                  <a:lumMod val="45000"/>
                  <a:lumOff val="55000"/>
                  <a:alpha val="38000"/>
                </a:schemeClr>
              </a:gs>
              <a:gs pos="100000">
                <a:schemeClr val="accent1">
                  <a:lumMod val="30000"/>
                  <a:lumOff val="7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24"/>
          <p:cNvSpPr/>
          <p:nvPr/>
        </p:nvSpPr>
        <p:spPr>
          <a:xfrm>
            <a:off x="0" y="2098835"/>
            <a:ext cx="12192000" cy="1363764"/>
          </a:xfrm>
          <a:prstGeom prst="rect">
            <a:avLst/>
          </a:prstGeom>
          <a:solidFill>
            <a:srgbClr val="252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Palatino Linotype" panose="02040502050505030304" pitchFamily="18" charset="0"/>
              <a:ea typeface="Microsoft YaHei UI" panose="020B0503020204020204" pitchFamily="34" charset="-122"/>
              <a:cs typeface="Arial" panose="020B0604020202020204" pitchFamily="34" charset="0"/>
            </a:endParaRPr>
          </a:p>
        </p:txBody>
      </p:sp>
      <p:pic>
        <p:nvPicPr>
          <p:cNvPr id="18" name="图形 1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8449" y="205521"/>
            <a:ext cx="3248025" cy="733425"/>
          </a:xfrm>
          <a:prstGeom prst="rect">
            <a:avLst/>
          </a:prstGeom>
        </p:spPr>
      </p:pic>
      <p:sp>
        <p:nvSpPr>
          <p:cNvPr id="2" name="矩形 1">
            <a:extLst>
              <a:ext uri="{FF2B5EF4-FFF2-40B4-BE49-F238E27FC236}">
                <a16:creationId xmlns:a16="http://schemas.microsoft.com/office/drawing/2014/main" id="{F129546B-0E14-88FC-393D-EAB54975B6D6}"/>
              </a:ext>
            </a:extLst>
          </p:cNvPr>
          <p:cNvSpPr/>
          <p:nvPr/>
        </p:nvSpPr>
        <p:spPr>
          <a:xfrm>
            <a:off x="0" y="2331512"/>
            <a:ext cx="12192000" cy="700769"/>
          </a:xfrm>
          <a:prstGeom prst="rect">
            <a:avLst/>
          </a:prstGeom>
          <a:noFill/>
        </p:spPr>
        <p:txBody>
          <a:bodyPr wrap="square" lIns="91440" tIns="45720" rIns="91440" bIns="45720">
            <a:spAutoFit/>
          </a:bodyPr>
          <a:lstStyle/>
          <a:p>
            <a:pPr algn="ctr">
              <a:lnSpc>
                <a:spcPct val="120000"/>
              </a:lnSpc>
            </a:pPr>
            <a:r>
              <a:rPr lang="en-US" altLang="zh-CN" sz="3600" b="1" dirty="0">
                <a:ln w="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Artificial Intelligence Programming Practice</a:t>
            </a:r>
            <a:endParaRPr lang="zh-CN" altLang="en-US" sz="3600" b="1" dirty="0">
              <a:ln w="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cxnSp>
        <p:nvCxnSpPr>
          <p:cNvPr id="4" name="Straight Connector 23">
            <a:extLst>
              <a:ext uri="{FF2B5EF4-FFF2-40B4-BE49-F238E27FC236}">
                <a16:creationId xmlns:a16="http://schemas.microsoft.com/office/drawing/2014/main" id="{CFD1BA2C-B9A6-7743-84EE-D85EBD9B42BF}"/>
              </a:ext>
            </a:extLst>
          </p:cNvPr>
          <p:cNvCxnSpPr/>
          <p:nvPr/>
        </p:nvCxnSpPr>
        <p:spPr>
          <a:xfrm>
            <a:off x="3640521" y="4080110"/>
            <a:ext cx="0" cy="912495"/>
          </a:xfrm>
          <a:prstGeom prst="line">
            <a:avLst/>
          </a:prstGeom>
          <a:ln w="31750">
            <a:gradFill flip="none" rotWithShape="1">
              <a:gsLst>
                <a:gs pos="0">
                  <a:schemeClr val="tx1"/>
                </a:gs>
                <a:gs pos="56000">
                  <a:schemeClr val="tx1"/>
                </a:gs>
                <a:gs pos="97000">
                  <a:schemeClr val="tx1"/>
                </a:gs>
              </a:gsLst>
              <a:path path="circle">
                <a:fillToRect l="100000" b="100000"/>
              </a:path>
              <a:tileRect t="-100000" r="-100000"/>
            </a:gradFill>
          </a:ln>
        </p:spPr>
        <p:style>
          <a:lnRef idx="1">
            <a:schemeClr val="accent1"/>
          </a:lnRef>
          <a:fillRef idx="0">
            <a:schemeClr val="accent1"/>
          </a:fillRef>
          <a:effectRef idx="0">
            <a:schemeClr val="accent1"/>
          </a:effectRef>
          <a:fontRef idx="minor">
            <a:schemeClr val="tx1"/>
          </a:fontRef>
        </p:style>
      </p:cxnSp>
      <p:cxnSp>
        <p:nvCxnSpPr>
          <p:cNvPr id="5" name="Straight Connector 28">
            <a:extLst>
              <a:ext uri="{FF2B5EF4-FFF2-40B4-BE49-F238E27FC236}">
                <a16:creationId xmlns:a16="http://schemas.microsoft.com/office/drawing/2014/main" id="{FAA72F24-F5CE-7DFF-86B9-F67DDD52A6B9}"/>
              </a:ext>
            </a:extLst>
          </p:cNvPr>
          <p:cNvCxnSpPr/>
          <p:nvPr/>
        </p:nvCxnSpPr>
        <p:spPr>
          <a:xfrm>
            <a:off x="3486785" y="5268067"/>
            <a:ext cx="45840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A140A512-D2FE-BCE3-9C6F-C43AF2684006}"/>
              </a:ext>
            </a:extLst>
          </p:cNvPr>
          <p:cNvSpPr/>
          <p:nvPr/>
        </p:nvSpPr>
        <p:spPr>
          <a:xfrm>
            <a:off x="3786474" y="4575929"/>
            <a:ext cx="7040880" cy="58477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r>
              <a:rPr lang="en-US" altLang="zh-CN" sz="1600" b="1" dirty="0">
                <a:latin typeface="+mn-ea"/>
                <a:cs typeface="Arial" panose="020B0604020202020204" pitchFamily="34" charset="0"/>
              </a:rPr>
              <a:t>University of Electronic Science and Technology of China ·</a:t>
            </a:r>
          </a:p>
          <a:p>
            <a:pPr marL="228600" indent="-228600"/>
            <a:r>
              <a:rPr lang="en-US" altLang="zh-CN" sz="1600" b="1" dirty="0">
                <a:latin typeface="+mn-ea"/>
                <a:cs typeface="Arial" panose="020B0604020202020204" pitchFamily="34" charset="0"/>
              </a:rPr>
              <a:t>School of Information and Software Engineering</a:t>
            </a:r>
            <a:endParaRPr lang="zh-CN" altLang="en-US" sz="1600" b="1" dirty="0">
              <a:latin typeface="+mn-ea"/>
              <a:cs typeface="Arial" panose="020B0604020202020204" pitchFamily="34" charset="0"/>
            </a:endParaRPr>
          </a:p>
        </p:txBody>
      </p:sp>
      <p:sp>
        <p:nvSpPr>
          <p:cNvPr id="13" name="矩形 6">
            <a:extLst>
              <a:ext uri="{FF2B5EF4-FFF2-40B4-BE49-F238E27FC236}">
                <a16:creationId xmlns:a16="http://schemas.microsoft.com/office/drawing/2014/main" id="{BAA5CCA1-28F8-8DBD-E101-75B2B9CBC186}"/>
              </a:ext>
            </a:extLst>
          </p:cNvPr>
          <p:cNvSpPr/>
          <p:nvPr/>
        </p:nvSpPr>
        <p:spPr>
          <a:xfrm>
            <a:off x="3786558" y="5472986"/>
            <a:ext cx="6162647" cy="58477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l"/>
            <a:r>
              <a:rPr lang="en-US" altLang="zh-CN" sz="1600" dirty="0">
                <a:latin typeface="Palatino Linotype" panose="02040502050505030304" pitchFamily="18" charset="0"/>
                <a:ea typeface="Microsoft YaHei UI" panose="020B0503020204020204" pitchFamily="34" charset="-122"/>
                <a:cs typeface="Arial" panose="020B0604020202020204" pitchFamily="34" charset="0"/>
              </a:rPr>
              <a:t>University of Electronic Science and Technology of China, </a:t>
            </a:r>
          </a:p>
          <a:p>
            <a:pPr marL="228600" indent="-228600" algn="l"/>
            <a:r>
              <a:rPr lang="en-US" altLang="zh-CN" sz="1600" dirty="0">
                <a:latin typeface="Palatino Linotype" panose="02040502050505030304" pitchFamily="18" charset="0"/>
                <a:ea typeface="Microsoft YaHei UI" panose="020B0503020204020204" pitchFamily="34" charset="-122"/>
                <a:cs typeface="Arial" panose="020B0604020202020204" pitchFamily="34" charset="0"/>
              </a:rPr>
              <a:t>Chengdu, China , April 1, 2024</a:t>
            </a:r>
          </a:p>
        </p:txBody>
      </p:sp>
      <p:sp>
        <p:nvSpPr>
          <p:cNvPr id="14" name="矩形 6">
            <a:extLst>
              <a:ext uri="{FF2B5EF4-FFF2-40B4-BE49-F238E27FC236}">
                <a16:creationId xmlns:a16="http://schemas.microsoft.com/office/drawing/2014/main" id="{AA900DB5-42F4-3C55-D36A-2DD6179AEBEA}"/>
              </a:ext>
            </a:extLst>
          </p:cNvPr>
          <p:cNvSpPr/>
          <p:nvPr>
            <p:custDataLst>
              <p:tags r:id="rId1"/>
            </p:custDataLst>
          </p:nvPr>
        </p:nvSpPr>
        <p:spPr>
          <a:xfrm>
            <a:off x="3786474" y="4117487"/>
            <a:ext cx="7040880" cy="33718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effectLst/>
                <a:latin typeface="+mn-ea"/>
                <a:cs typeface="Times New Roman" panose="02020603050405020304" pitchFamily="18" charset="0"/>
              </a:rPr>
              <a:t>Lecturer</a:t>
            </a:r>
            <a:r>
              <a:rPr lang="en-US" altLang="zh-CN" sz="1600" b="1" dirty="0">
                <a:effectLst/>
                <a:latin typeface="Palatino Linotype" panose="02040502050505030304" pitchFamily="18" charset="0"/>
                <a:ea typeface="Microsoft YaHei UI" panose="020B0503020204020204" pitchFamily="34" charset="-122"/>
                <a:cs typeface="Arial" panose="020B0604020202020204" pitchFamily="34" charset="0"/>
              </a:rPr>
              <a:t> </a:t>
            </a:r>
            <a:r>
              <a:rPr lang="zh-CN" altLang="en-US" sz="1600" b="1" dirty="0">
                <a:effectLst/>
                <a:latin typeface="Palatino Linotype" panose="02040502050505030304" pitchFamily="18" charset="0"/>
                <a:ea typeface="Microsoft YaHei UI" panose="020B0503020204020204" pitchFamily="34" charset="-122"/>
                <a:cs typeface="Arial" panose="020B0604020202020204" pitchFamily="34" charset="0"/>
              </a:rPr>
              <a:t>：</a:t>
            </a:r>
            <a:r>
              <a:rPr lang="en-US" altLang="zh-CN" sz="1600" b="1" dirty="0">
                <a:effectLst/>
                <a:latin typeface="Palatino Linotype" panose="02040502050505030304" pitchFamily="18" charset="0"/>
                <a:ea typeface="Microsoft YaHei UI" panose="020B0503020204020204" pitchFamily="34" charset="-122"/>
                <a:cs typeface="Arial" panose="020B0604020202020204" pitchFamily="34" charset="0"/>
              </a:rPr>
              <a:t> </a:t>
            </a:r>
            <a:r>
              <a:rPr lang="en-US" altLang="zh-CN" sz="1600" b="1" dirty="0">
                <a:effectLst/>
                <a:latin typeface="+mn-ea"/>
                <a:cs typeface="Arial" panose="020B0604020202020204" pitchFamily="34" charset="0"/>
              </a:rPr>
              <a:t>Rao </a:t>
            </a:r>
            <a:r>
              <a:rPr lang="en-US" altLang="zh-CN" sz="1600" b="1" dirty="0" err="1">
                <a:effectLst/>
                <a:latin typeface="+mn-ea"/>
                <a:cs typeface="Arial" panose="020B0604020202020204" pitchFamily="34" charset="0"/>
              </a:rPr>
              <a:t>Yunbo</a:t>
            </a:r>
            <a:endParaRPr lang="zh-CN" altLang="en-US" sz="1600" b="1" dirty="0">
              <a:effectLst/>
              <a:latin typeface="+mn-ea"/>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Segment Anything (SAM)</a:t>
            </a:r>
            <a:endParaRPr lang="zh-CN" altLang="en-US" dirty="0"/>
          </a:p>
        </p:txBody>
      </p:sp>
      <p:sp>
        <p:nvSpPr>
          <p:cNvPr id="3" name="文本框 2"/>
          <p:cNvSpPr txBox="1"/>
          <p:nvPr/>
        </p:nvSpPr>
        <p:spPr>
          <a:xfrm>
            <a:off x="51079" y="629445"/>
            <a:ext cx="12054952" cy="2299156"/>
          </a:xfrm>
          <a:prstGeom prst="rect">
            <a:avLst/>
          </a:prstGeom>
          <a:noFill/>
        </p:spPr>
        <p:txBody>
          <a:bodyPr wrap="square" rtlCol="0">
            <a:spAutoFit/>
          </a:bodyPr>
          <a:lstStyle/>
          <a:p>
            <a:pPr algn="just">
              <a:lnSpc>
                <a:spcPct val="150000"/>
              </a:lnSpc>
            </a:pPr>
            <a:r>
              <a:rPr lang="en-US" altLang="zh-CN" b="1" dirty="0">
                <a:latin typeface="+mn-ea"/>
              </a:rPr>
              <a:t>(2) What should the model structure be like?</a:t>
            </a:r>
          </a:p>
          <a:p>
            <a:pPr algn="just">
              <a:lnSpc>
                <a:spcPct val="150000"/>
              </a:lnSpc>
            </a:pPr>
            <a:r>
              <a:rPr lang="en-US" altLang="zh-CN" sz="2000" dirty="0">
                <a:latin typeface="Times New Roman" panose="02020603050405020304" pitchFamily="18" charset="0"/>
                <a:cs typeface="Times New Roman" panose="02020603050405020304" pitchFamily="18" charset="0"/>
              </a:rPr>
              <a:t>The model should support flexible prompts, generate masks in real-time, and the output can also be fuzzy (such </a:t>
            </a:r>
            <a:r>
              <a:rPr lang="en-US" altLang="zh-CN" sz="2000" dirty="0">
                <a:solidFill>
                  <a:srgbClr val="FF0000"/>
                </a:solidFill>
                <a:latin typeface="Times New Roman" panose="02020603050405020304" pitchFamily="18" charset="0"/>
                <a:cs typeface="Times New Roman" panose="02020603050405020304" pitchFamily="18" charset="0"/>
              </a:rPr>
              <a:t>as representing clothes or people wearing clothes</a:t>
            </a:r>
            <a:r>
              <a:rPr lang="en-US" altLang="zh-CN" sz="2000" dirty="0">
                <a:latin typeface="Times New Roman" panose="02020603050405020304" pitchFamily="18" charset="0"/>
                <a:cs typeface="Times New Roman" panose="02020603050405020304" pitchFamily="18" charset="0"/>
              </a:rPr>
              <a:t>). The design structure is as follows: a prompt encoder that encodes prompts; Image encoder encodes images and generates embeddings; Finally, merge two encoders, followed by a lightweight mask decoder, and output the final mask</a:t>
            </a:r>
            <a:endParaRPr lang="zh-CN" altLang="en-US" sz="2000" dirty="0">
              <a:latin typeface="Times New Roman" panose="02020603050405020304" pitchFamily="18" charset="0"/>
              <a:cs typeface="Times New Roman" panose="02020603050405020304" pitchFamily="18" charset="0"/>
            </a:endParaRPr>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1795" y="2796322"/>
            <a:ext cx="5308667" cy="3766876"/>
          </a:xfrm>
          <a:prstGeom prst="rect">
            <a:avLst/>
          </a:prstGeom>
        </p:spPr>
      </p:pic>
    </p:spTree>
    <p:extLst>
      <p:ext uri="{BB962C8B-B14F-4D97-AF65-F5344CB8AC3E}">
        <p14:creationId xmlns:p14="http://schemas.microsoft.com/office/powerpoint/2010/main" val="4112458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Segment Anything (SAM)</a:t>
            </a:r>
            <a:endParaRPr lang="zh-CN" altLang="en-US" dirty="0"/>
          </a:p>
        </p:txBody>
      </p:sp>
      <p:sp>
        <p:nvSpPr>
          <p:cNvPr id="3" name="文本框 2"/>
          <p:cNvSpPr txBox="1"/>
          <p:nvPr/>
        </p:nvSpPr>
        <p:spPr>
          <a:xfrm>
            <a:off x="118176" y="673485"/>
            <a:ext cx="7371289" cy="5115311"/>
          </a:xfrm>
          <a:prstGeom prst="rect">
            <a:avLst/>
          </a:prstGeom>
          <a:noFill/>
        </p:spPr>
        <p:txBody>
          <a:bodyPr wrap="square" rtlCol="0">
            <a:spAutoFit/>
          </a:bodyPr>
          <a:lstStyle/>
          <a:p>
            <a:pPr algn="just">
              <a:lnSpc>
                <a:spcPct val="150000"/>
              </a:lnSpc>
            </a:pPr>
            <a:r>
              <a:rPr lang="en-US" altLang="zh-CN" sz="2000" dirty="0">
                <a:latin typeface="Times New Roman" panose="02020603050405020304" pitchFamily="18" charset="0"/>
                <a:cs typeface="Times New Roman" panose="02020603050405020304" pitchFamily="18" charset="0"/>
              </a:rPr>
              <a:t>(3) How does the data support these tasks?</a:t>
            </a:r>
          </a:p>
          <a:p>
            <a:pPr algn="just">
              <a:lnSpc>
                <a:spcPct val="150000"/>
              </a:lnSpc>
            </a:pPr>
            <a:r>
              <a:rPr lang="en-US" altLang="zh-CN" sz="2000" dirty="0">
                <a:latin typeface="Times New Roman" panose="02020603050405020304" pitchFamily="18" charset="0"/>
                <a:cs typeface="Times New Roman" panose="02020603050405020304" pitchFamily="18" charset="0"/>
              </a:rPr>
              <a:t>          A </a:t>
            </a:r>
            <a:r>
              <a:rPr lang="en-US" altLang="zh-CN" sz="2000" dirty="0">
                <a:solidFill>
                  <a:srgbClr val="FF0000"/>
                </a:solidFill>
                <a:latin typeface="Times New Roman" panose="02020603050405020304" pitchFamily="18" charset="0"/>
                <a:cs typeface="Times New Roman" panose="02020603050405020304" pitchFamily="18" charset="0"/>
              </a:rPr>
              <a:t>large and diverse mask data </a:t>
            </a:r>
            <a:r>
              <a:rPr lang="en-US" altLang="zh-CN" sz="2000" dirty="0">
                <a:latin typeface="Times New Roman" panose="02020603050405020304" pitchFamily="18" charset="0"/>
                <a:cs typeface="Times New Roman" panose="02020603050405020304" pitchFamily="18" charset="0"/>
              </a:rPr>
              <a:t>is required. Natural language data is obtained online, but mask data is insufficient and requires an alternative strategy. </a:t>
            </a:r>
          </a:p>
          <a:p>
            <a:pPr algn="just">
              <a:lnSpc>
                <a:spcPct val="150000"/>
              </a:lnSpc>
            </a:pPr>
            <a:r>
              <a:rPr lang="en-US" altLang="zh-CN" sz="2000" dirty="0">
                <a:latin typeface="Times New Roman" panose="02020603050405020304" pitchFamily="18" charset="0"/>
                <a:cs typeface="Times New Roman" panose="02020603050405020304" pitchFamily="18" charset="0"/>
              </a:rPr>
              <a:t>        First, </a:t>
            </a:r>
            <a:r>
              <a:rPr lang="en-US" altLang="zh-CN" sz="2000" dirty="0">
                <a:solidFill>
                  <a:srgbClr val="FF0000"/>
                </a:solidFill>
                <a:latin typeface="Times New Roman" panose="02020603050405020304" pitchFamily="18" charset="0"/>
                <a:cs typeface="Times New Roman" panose="02020603050405020304" pitchFamily="18" charset="0"/>
              </a:rPr>
              <a:t>manually annotation </a:t>
            </a:r>
            <a:r>
              <a:rPr lang="en-US" altLang="zh-CN" sz="2000" dirty="0">
                <a:latin typeface="Times New Roman" panose="02020603050405020304" pitchFamily="18" charset="0"/>
                <a:cs typeface="Times New Roman" panose="02020603050405020304" pitchFamily="18" charset="0"/>
              </a:rPr>
              <a:t>the data to train the model. When the model is trained to a similar level, use the model to assist in annotating the data, and thus establish a data loop: </a:t>
            </a:r>
            <a:r>
              <a:rPr lang="en-US" altLang="zh-CN" sz="2000" dirty="0">
                <a:solidFill>
                  <a:srgbClr val="FF0000"/>
                </a:solidFill>
                <a:latin typeface="Times New Roman" panose="02020603050405020304" pitchFamily="18" charset="0"/>
                <a:cs typeface="Times New Roman" panose="02020603050405020304" pitchFamily="18" charset="0"/>
              </a:rPr>
              <a:t>training + annotation</a:t>
            </a:r>
            <a:r>
              <a:rPr lang="en-US" altLang="zh-CN" sz="2000" dirty="0">
                <a:latin typeface="Times New Roman" panose="02020603050405020304" pitchFamily="18" charset="0"/>
                <a:cs typeface="Times New Roman" panose="02020603050405020304" pitchFamily="18" charset="0"/>
              </a:rPr>
              <a:t>. </a:t>
            </a:r>
          </a:p>
          <a:p>
            <a:pPr algn="just">
              <a:lnSpc>
                <a:spcPct val="150000"/>
              </a:lnSpc>
            </a:pPr>
            <a:r>
              <a:rPr lang="en-US" altLang="zh-CN" sz="2000" dirty="0">
                <a:latin typeface="Times New Roman" panose="02020603050405020304" pitchFamily="18" charset="0"/>
                <a:cs typeface="Times New Roman" panose="02020603050405020304" pitchFamily="18" charset="0"/>
              </a:rPr>
              <a:t>        In the end, 1 billion masks were generated from 11 million images, which is currently the largest segmentation dataset and 400 times more masks than the existing dataset.</a:t>
            </a:r>
            <a:endParaRPr lang="zh-CN" altLang="en-US" sz="2000" dirty="0">
              <a:latin typeface="Times New Roman" panose="02020603050405020304" pitchFamily="18" charset="0"/>
              <a:cs typeface="Times New Roman" panose="02020603050405020304" pitchFamily="18" charset="0"/>
            </a:endParaRPr>
          </a:p>
        </p:txBody>
      </p:sp>
      <p:pic>
        <p:nvPicPr>
          <p:cNvPr id="5" name="图片 4" descr="屏幕剪辑">
            <a:extLst>
              <a:ext uri="{FF2B5EF4-FFF2-40B4-BE49-F238E27FC236}">
                <a16:creationId xmlns:a16="http://schemas.microsoft.com/office/drawing/2014/main" id="{8C83BDCC-46E8-65DA-AF39-97497EE19B53}"/>
              </a:ext>
            </a:extLst>
          </p:cNvPr>
          <p:cNvPicPr>
            <a:picLocks noChangeAspect="1"/>
          </p:cNvPicPr>
          <p:nvPr/>
        </p:nvPicPr>
        <p:blipFill rotWithShape="1">
          <a:blip r:embed="rId3">
            <a:extLst>
              <a:ext uri="{28A0092B-C50C-407E-A947-70E740481C1C}">
                <a14:useLocalDpi xmlns:a14="http://schemas.microsoft.com/office/drawing/2010/main" val="0"/>
              </a:ext>
            </a:extLst>
          </a:blip>
          <a:srcRect l="5495" t="5694" b="9672"/>
          <a:stretch/>
        </p:blipFill>
        <p:spPr>
          <a:xfrm>
            <a:off x="7489466" y="1043309"/>
            <a:ext cx="4639628" cy="3127760"/>
          </a:xfrm>
          <a:prstGeom prst="rect">
            <a:avLst/>
          </a:prstGeom>
        </p:spPr>
      </p:pic>
    </p:spTree>
    <p:extLst>
      <p:ext uri="{BB962C8B-B14F-4D97-AF65-F5344CB8AC3E}">
        <p14:creationId xmlns:p14="http://schemas.microsoft.com/office/powerpoint/2010/main" val="3613071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Segment Anything (SAM)</a:t>
            </a:r>
            <a:endParaRPr lang="zh-CN" altLang="en-US" dirty="0"/>
          </a:p>
        </p:txBody>
      </p:sp>
      <p:sp>
        <p:nvSpPr>
          <p:cNvPr id="3" name="文本框 2"/>
          <p:cNvSpPr txBox="1"/>
          <p:nvPr/>
        </p:nvSpPr>
        <p:spPr>
          <a:xfrm>
            <a:off x="75045" y="729938"/>
            <a:ext cx="7505878" cy="4654608"/>
          </a:xfrm>
          <a:prstGeom prst="rect">
            <a:avLst/>
          </a:prstGeom>
          <a:noFill/>
        </p:spPr>
        <p:txBody>
          <a:bodyPr wrap="square" rtlCol="0">
            <a:spAutoFit/>
          </a:bodyPr>
          <a:lstStyle/>
          <a:p>
            <a:pPr algn="just">
              <a:lnSpc>
                <a:spcPct val="150000"/>
              </a:lnSpc>
            </a:pPr>
            <a:r>
              <a:rPr lang="en-US" altLang="zh-CN" sz="2000" dirty="0">
                <a:latin typeface="Times New Roman" panose="02020603050405020304" pitchFamily="18" charset="0"/>
                <a:cs typeface="Times New Roman" panose="02020603050405020304" pitchFamily="18" charset="0"/>
              </a:rPr>
              <a:t>(3) How does the data support these tasks?</a:t>
            </a:r>
          </a:p>
          <a:p>
            <a:pPr algn="just">
              <a:lnSpc>
                <a:spcPct val="150000"/>
              </a:lnSpc>
            </a:pPr>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latin typeface="Times New Roman" panose="02020603050405020304" pitchFamily="18" charset="0"/>
                <a:cs typeface="Times New Roman" panose="02020603050405020304" pitchFamily="18" charset="0"/>
              </a:rPr>
              <a:t>The specific plan is to establish a "</a:t>
            </a:r>
            <a:r>
              <a:rPr lang="en-US" altLang="zh-CN" sz="2000" dirty="0">
                <a:solidFill>
                  <a:srgbClr val="FF0000"/>
                </a:solidFill>
                <a:latin typeface="Times New Roman" panose="02020603050405020304" pitchFamily="18" charset="0"/>
                <a:cs typeface="Times New Roman" panose="02020603050405020304" pitchFamily="18" charset="0"/>
              </a:rPr>
              <a:t>data engine</a:t>
            </a:r>
            <a:r>
              <a:rPr lang="en-US" altLang="zh-CN" sz="2000" dirty="0">
                <a:latin typeface="Times New Roman" panose="02020603050405020304" pitchFamily="18" charset="0"/>
                <a:cs typeface="Times New Roman" panose="02020603050405020304" pitchFamily="18" charset="0"/>
              </a:rPr>
              <a:t>", which is divided into three steps: </a:t>
            </a:r>
          </a:p>
          <a:p>
            <a:pPr marL="285750" indent="-285750" algn="just">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Auxiliary manual annotation(helping with annotation, similar to interactive segmentation)</a:t>
            </a:r>
          </a:p>
          <a:p>
            <a:pPr marL="285750" indent="-285750" algn="just">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semi-automatic (generating object masks automatically by providing prompts)</a:t>
            </a:r>
          </a:p>
          <a:p>
            <a:pPr marL="285750" indent="-285750" algn="just">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and fully automatic (generating objects automatically by using a regular grid as prompts)</a:t>
            </a:r>
            <a:endParaRPr lang="zh-CN" altLang="en-US" sz="2000" dirty="0">
              <a:latin typeface="Times New Roman" panose="02020603050405020304" pitchFamily="18" charset="0"/>
              <a:cs typeface="Times New Roman" panose="02020603050405020304" pitchFamily="18" charset="0"/>
            </a:endParaRPr>
          </a:p>
        </p:txBody>
      </p:sp>
      <p:pic>
        <p:nvPicPr>
          <p:cNvPr id="5" name="图片 4" descr="屏幕剪辑">
            <a:extLst>
              <a:ext uri="{FF2B5EF4-FFF2-40B4-BE49-F238E27FC236}">
                <a16:creationId xmlns:a16="http://schemas.microsoft.com/office/drawing/2014/main" id="{1137FF69-1D2D-70B4-B085-3D1176D13AD3}"/>
              </a:ext>
            </a:extLst>
          </p:cNvPr>
          <p:cNvPicPr>
            <a:picLocks noChangeAspect="1"/>
          </p:cNvPicPr>
          <p:nvPr/>
        </p:nvPicPr>
        <p:blipFill rotWithShape="1">
          <a:blip r:embed="rId3">
            <a:extLst>
              <a:ext uri="{28A0092B-C50C-407E-A947-70E740481C1C}">
                <a14:useLocalDpi xmlns:a14="http://schemas.microsoft.com/office/drawing/2010/main" val="0"/>
              </a:ext>
            </a:extLst>
          </a:blip>
          <a:srcRect l="5495" t="5694" b="9672"/>
          <a:stretch/>
        </p:blipFill>
        <p:spPr>
          <a:xfrm>
            <a:off x="7552372" y="2090571"/>
            <a:ext cx="4639628" cy="3127760"/>
          </a:xfrm>
          <a:prstGeom prst="rect">
            <a:avLst/>
          </a:prstGeom>
        </p:spPr>
      </p:pic>
    </p:spTree>
    <p:extLst>
      <p:ext uri="{BB962C8B-B14F-4D97-AF65-F5344CB8AC3E}">
        <p14:creationId xmlns:p14="http://schemas.microsoft.com/office/powerpoint/2010/main" val="3353093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Segment Anything (SAM)</a:t>
            </a:r>
            <a:endParaRPr lang="zh-CN" altLang="en-US" dirty="0"/>
          </a:p>
        </p:txBody>
      </p:sp>
      <p:sp>
        <p:nvSpPr>
          <p:cNvPr id="3" name="文本框 2"/>
          <p:cNvSpPr txBox="1"/>
          <p:nvPr/>
        </p:nvSpPr>
        <p:spPr>
          <a:xfrm>
            <a:off x="247573" y="834974"/>
            <a:ext cx="11850641" cy="4807535"/>
          </a:xfrm>
          <a:prstGeom prst="rect">
            <a:avLst/>
          </a:prstGeom>
          <a:noFill/>
        </p:spPr>
        <p:txBody>
          <a:bodyPr wrap="square" rtlCol="0">
            <a:spAutoFit/>
          </a:bodyPr>
          <a:lstStyle/>
          <a:p>
            <a:pPr algn="just"/>
            <a:r>
              <a:rPr lang="en-US" altLang="zh-CN" sz="2200" b="1" dirty="0">
                <a:solidFill>
                  <a:srgbClr val="FF0000"/>
                </a:solidFill>
                <a:latin typeface="Times New Roman" panose="02020603050405020304" pitchFamily="18" charset="0"/>
                <a:cs typeface="Times New Roman" panose="02020603050405020304" pitchFamily="18" charset="0"/>
              </a:rPr>
              <a:t>Data engine </a:t>
            </a:r>
          </a:p>
          <a:p>
            <a:pPr algn="just"/>
            <a:endParaRPr lang="zh-CN" altLang="en-US" sz="2000" dirty="0">
              <a:latin typeface="Times New Roman" panose="02020603050405020304" pitchFamily="18" charset="0"/>
              <a:cs typeface="Times New Roman" panose="02020603050405020304" pitchFamily="18" charset="0"/>
            </a:endParaRPr>
          </a:p>
          <a:p>
            <a:pPr marL="342900" indent="-342900" algn="just">
              <a:lnSpc>
                <a:spcPct val="150000"/>
              </a:lnSpc>
              <a:buAutoNum type="arabicParenBoth"/>
            </a:pPr>
            <a:r>
              <a:rPr lang="en-US" altLang="zh-CN" sz="2000" b="1" dirty="0">
                <a:solidFill>
                  <a:srgbClr val="FF0000"/>
                </a:solidFill>
                <a:latin typeface="Times New Roman" panose="02020603050405020304" pitchFamily="18" charset="0"/>
                <a:cs typeface="Times New Roman" panose="02020603050405020304" pitchFamily="18" charset="0"/>
              </a:rPr>
              <a:t>Auxiliary manual annotation</a:t>
            </a:r>
          </a:p>
          <a:p>
            <a:pPr algn="just">
              <a:lnSpc>
                <a:spcPct val="150000"/>
              </a:lnSpc>
            </a:pPr>
            <a:r>
              <a:rPr lang="en-US" altLang="zh-CN" sz="2000" b="1" dirty="0">
                <a:solidFill>
                  <a:srgbClr val="FF0000"/>
                </a:solidFill>
                <a:latin typeface="Times New Roman" panose="02020603050405020304" pitchFamily="18" charset="0"/>
                <a:cs typeface="Times New Roman" panose="02020603050405020304" pitchFamily="18" charset="0"/>
              </a:rPr>
              <a:t>Annotate using SAM's browser </a:t>
            </a:r>
            <a:r>
              <a:rPr lang="en-US" altLang="zh-CN" sz="2000" dirty="0">
                <a:latin typeface="Times New Roman" panose="02020603050405020304" pitchFamily="18" charset="0"/>
                <a:cs typeface="Times New Roman" panose="02020603050405020304" pitchFamily="18" charset="0"/>
              </a:rPr>
              <a:t>based interactive segmentation tool and "brush" and "eraser" tools. The model can output masks in real-time. It is recommended that annotators prioritize marking the objects they named and mark them in layer order. If a mask is marked for more than 30 seconds, the next one should be processed first.</a:t>
            </a:r>
          </a:p>
          <a:p>
            <a:pPr algn="just">
              <a:lnSpc>
                <a:spcPct val="150000"/>
              </a:lnSpc>
            </a:pPr>
            <a:r>
              <a:rPr lang="en-US" altLang="zh-CN" sz="2000" b="1" dirty="0">
                <a:solidFill>
                  <a:srgbClr val="FF0000"/>
                </a:solidFill>
                <a:latin typeface="Times New Roman" panose="02020603050405020304" pitchFamily="18" charset="0"/>
                <a:cs typeface="Times New Roman" panose="02020603050405020304" pitchFamily="18" charset="0"/>
              </a:rPr>
              <a:t>SAM is first trained </a:t>
            </a:r>
            <a:r>
              <a:rPr lang="en-US" altLang="zh-CN" sz="2000" dirty="0">
                <a:latin typeface="Times New Roman" panose="02020603050405020304" pitchFamily="18" charset="0"/>
                <a:cs typeface="Times New Roman" panose="02020603050405020304" pitchFamily="18" charset="0"/>
              </a:rPr>
              <a:t>using publicly available datasets, and then trained using newly added annotation masks. As the amount of data increases, the stronger the ability of the image encoder, retrained 6 times. </a:t>
            </a:r>
          </a:p>
          <a:p>
            <a:pPr algn="just">
              <a:lnSpc>
                <a:spcPct val="150000"/>
              </a:lnSpc>
            </a:pPr>
            <a:r>
              <a:rPr lang="en-US" altLang="zh-CN" sz="2000" dirty="0">
                <a:latin typeface="Times New Roman" panose="02020603050405020304" pitchFamily="18" charset="0"/>
                <a:cs typeface="Times New Roman" panose="02020603050405020304" pitchFamily="18" charset="0"/>
              </a:rPr>
              <a:t>        With the improvement of the model, the average annotation time for each mask increased from 34s to 14s, and the average number of masks per image increased from 22 to 44. During this process, 4.3 million masks were collected from 120000 images.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8089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Segment Anything (SAM)</a:t>
            </a:r>
            <a:endParaRPr lang="zh-CN" altLang="en-US" dirty="0"/>
          </a:p>
        </p:txBody>
      </p:sp>
      <p:sp>
        <p:nvSpPr>
          <p:cNvPr id="3" name="文本框 2"/>
          <p:cNvSpPr txBox="1"/>
          <p:nvPr/>
        </p:nvSpPr>
        <p:spPr>
          <a:xfrm>
            <a:off x="83449" y="563208"/>
            <a:ext cx="11819381" cy="3170099"/>
          </a:xfrm>
          <a:prstGeom prst="rect">
            <a:avLst/>
          </a:prstGeom>
          <a:noFill/>
        </p:spPr>
        <p:txBody>
          <a:bodyPr wrap="square" rtlCol="0">
            <a:spAutoFit/>
          </a:bodyPr>
          <a:lstStyle/>
          <a:p>
            <a:pPr algn="just"/>
            <a:r>
              <a:rPr lang="en-US" altLang="zh-CN" sz="2000" dirty="0">
                <a:latin typeface="Times New Roman" panose="02020603050405020304" pitchFamily="18" charset="0"/>
                <a:cs typeface="Times New Roman" panose="02020603050405020304" pitchFamily="18" charset="0"/>
              </a:rPr>
              <a:t>Data engine</a:t>
            </a:r>
          </a:p>
          <a:p>
            <a:pPr algn="just"/>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solidFill>
                  <a:srgbClr val="FF0000"/>
                </a:solidFill>
                <a:latin typeface="Times New Roman" panose="02020603050405020304" pitchFamily="18" charset="0"/>
                <a:cs typeface="Times New Roman" panose="02020603050405020304" pitchFamily="18" charset="0"/>
              </a:rPr>
              <a:t>(2) Semi automatic annotation</a:t>
            </a:r>
          </a:p>
          <a:p>
            <a:pPr algn="just"/>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To increase the diversity of masks, first detect trustworthy masks, and then fill the image with predicted masks, allowing annotators to annotate unmarked masks.</a:t>
            </a:r>
          </a:p>
          <a:p>
            <a:pPr algn="just"/>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During the semi-automatic process, 5.9 million masks were generated from 180000 images. By using newly collected data and retraining the model, the average annotation time has returned to 34 seconds, as the new masks are quite challenging. The mask on each image has increased from 44 to 72.</a:t>
            </a:r>
            <a:endParaRPr lang="zh-CN" altLang="en-US" sz="2000" dirty="0">
              <a:latin typeface="Times New Roman" panose="02020603050405020304" pitchFamily="18" charset="0"/>
              <a:cs typeface="Times New Roman" panose="02020603050405020304" pitchFamily="18" charset="0"/>
            </a:endParaRPr>
          </a:p>
        </p:txBody>
      </p:sp>
      <p:pic>
        <p:nvPicPr>
          <p:cNvPr id="4" name="图片 3" descr="屏幕剪辑"/>
          <p:cNvPicPr>
            <a:picLocks noChangeAspect="1"/>
          </p:cNvPicPr>
          <p:nvPr/>
        </p:nvPicPr>
        <p:blipFill rotWithShape="1">
          <a:blip r:embed="rId3">
            <a:extLst>
              <a:ext uri="{28A0092B-C50C-407E-A947-70E740481C1C}">
                <a14:useLocalDpi xmlns:a14="http://schemas.microsoft.com/office/drawing/2010/main" val="0"/>
              </a:ext>
            </a:extLst>
          </a:blip>
          <a:srcRect l="5495" t="5694" b="9672"/>
          <a:stretch/>
        </p:blipFill>
        <p:spPr>
          <a:xfrm>
            <a:off x="7552372" y="3700801"/>
            <a:ext cx="4639628" cy="3127760"/>
          </a:xfrm>
          <a:prstGeom prst="rect">
            <a:avLst/>
          </a:prstGeom>
        </p:spPr>
      </p:pic>
    </p:spTree>
    <p:extLst>
      <p:ext uri="{BB962C8B-B14F-4D97-AF65-F5344CB8AC3E}">
        <p14:creationId xmlns:p14="http://schemas.microsoft.com/office/powerpoint/2010/main" val="3813923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Segment Anything (SAM)</a:t>
            </a:r>
            <a:endParaRPr lang="zh-CN" altLang="en-US" dirty="0"/>
          </a:p>
        </p:txBody>
      </p:sp>
      <p:sp>
        <p:nvSpPr>
          <p:cNvPr id="3" name="文本框 2"/>
          <p:cNvSpPr txBox="1"/>
          <p:nvPr/>
        </p:nvSpPr>
        <p:spPr>
          <a:xfrm>
            <a:off x="247572" y="858420"/>
            <a:ext cx="11459873" cy="3170099"/>
          </a:xfrm>
          <a:prstGeom prst="rect">
            <a:avLst/>
          </a:prstGeom>
          <a:noFill/>
        </p:spPr>
        <p:txBody>
          <a:bodyPr wrap="square" rtlCol="0">
            <a:spAutoFit/>
          </a:bodyPr>
          <a:lstStyle/>
          <a:p>
            <a:pPr algn="just"/>
            <a:r>
              <a:rPr lang="en-US" altLang="zh-CN" sz="2000" dirty="0">
                <a:latin typeface="Times New Roman" panose="02020603050405020304" pitchFamily="18" charset="0"/>
                <a:cs typeface="Times New Roman" panose="02020603050405020304" pitchFamily="18" charset="0"/>
              </a:rPr>
              <a:t>Data engine</a:t>
            </a:r>
          </a:p>
          <a:p>
            <a:pPr algn="just"/>
            <a:r>
              <a:rPr lang="en-US" altLang="zh-CN" sz="2000" b="1" dirty="0">
                <a:solidFill>
                  <a:srgbClr val="FF0000"/>
                </a:solidFill>
                <a:latin typeface="Times New Roman" panose="02020603050405020304" pitchFamily="18" charset="0"/>
                <a:cs typeface="Times New Roman" panose="02020603050405020304" pitchFamily="18" charset="0"/>
              </a:rPr>
              <a:t>(3) Fully automatic</a:t>
            </a:r>
          </a:p>
          <a:p>
            <a:pPr algn="just"/>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By utilizing the large number and diversity of masks obtained in the first two steps, combined with the model, effective masks can be output based on unclear inputs. (32,32) grid points are generated on the image, and a series of masks are predicted for each point. If a point falls on a part or sub part, the model returns the object of the part, sub part, and whole.</a:t>
            </a:r>
          </a:p>
          <a:p>
            <a:pPr algn="just"/>
            <a:r>
              <a:rPr lang="en-US" altLang="zh-CN" sz="2000" dirty="0">
                <a:latin typeface="Times New Roman" panose="02020603050405020304" pitchFamily="18" charset="0"/>
                <a:cs typeface="Times New Roman" panose="02020603050405020304" pitchFamily="18" charset="0"/>
              </a:rPr>
              <a:t>In order to improve the quality of the mask for small targets, we also crop the image by enlarging it to handle situations where multiple masks cover.</a:t>
            </a:r>
          </a:p>
          <a:p>
            <a:pPr algn="just"/>
            <a:r>
              <a:rPr lang="en-US" altLang="zh-CN" sz="2000" dirty="0">
                <a:latin typeface="Times New Roman" panose="02020603050405020304" pitchFamily="18" charset="0"/>
                <a:cs typeface="Times New Roman" panose="02020603050405020304" pitchFamily="18" charset="0"/>
              </a:rPr>
              <a:t>On a dataset of 11 million, 1.1 billion high-quality masks were generated.</a:t>
            </a:r>
            <a:endParaRPr lang="zh-CN" altLang="en-US" sz="2000" dirty="0">
              <a:latin typeface="Times New Roman" panose="02020603050405020304" pitchFamily="18" charset="0"/>
              <a:cs typeface="Times New Roman" panose="02020603050405020304" pitchFamily="18" charset="0"/>
            </a:endParaRPr>
          </a:p>
        </p:txBody>
      </p:sp>
      <p:pic>
        <p:nvPicPr>
          <p:cNvPr id="4" name="图片 3" descr="屏幕剪辑"/>
          <p:cNvPicPr>
            <a:picLocks noChangeAspect="1"/>
          </p:cNvPicPr>
          <p:nvPr/>
        </p:nvPicPr>
        <p:blipFill rotWithShape="1">
          <a:blip r:embed="rId3">
            <a:extLst>
              <a:ext uri="{28A0092B-C50C-407E-A947-70E740481C1C}">
                <a14:useLocalDpi xmlns:a14="http://schemas.microsoft.com/office/drawing/2010/main" val="0"/>
              </a:ext>
            </a:extLst>
          </a:blip>
          <a:srcRect l="5495" t="5694" b="9672"/>
          <a:stretch/>
        </p:blipFill>
        <p:spPr>
          <a:xfrm>
            <a:off x="7941528" y="3800057"/>
            <a:ext cx="4250472" cy="2865414"/>
          </a:xfrm>
          <a:prstGeom prst="rect">
            <a:avLst/>
          </a:prstGeom>
        </p:spPr>
      </p:pic>
    </p:spTree>
    <p:extLst>
      <p:ext uri="{BB962C8B-B14F-4D97-AF65-F5344CB8AC3E}">
        <p14:creationId xmlns:p14="http://schemas.microsoft.com/office/powerpoint/2010/main" val="2446082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573" y="0"/>
            <a:ext cx="10816035" cy="548640"/>
          </a:xfrm>
        </p:spPr>
        <p:txBody>
          <a:bodyPr/>
          <a:lstStyle/>
          <a:p>
            <a:r>
              <a:rPr lang="en-US" altLang="zh-CN" dirty="0"/>
              <a:t>Segment Anything (SAM)</a:t>
            </a:r>
            <a:endParaRPr lang="zh-CN" altLang="en-US" dirty="0"/>
          </a:p>
        </p:txBody>
      </p:sp>
      <p:sp>
        <p:nvSpPr>
          <p:cNvPr id="3" name="文本框 2"/>
          <p:cNvSpPr txBox="1"/>
          <p:nvPr/>
        </p:nvSpPr>
        <p:spPr>
          <a:xfrm>
            <a:off x="247572" y="858420"/>
            <a:ext cx="11772489" cy="3884205"/>
          </a:xfrm>
          <a:prstGeom prst="rect">
            <a:avLst/>
          </a:prstGeom>
          <a:noFill/>
        </p:spPr>
        <p:txBody>
          <a:bodyPr wrap="square" rtlCol="0">
            <a:spAutoFit/>
          </a:bodyPr>
          <a:lstStyle/>
          <a:p>
            <a:pPr algn="just"/>
            <a:r>
              <a:rPr lang="en-US" altLang="zh-CN" sz="2000" b="1" dirty="0">
                <a:latin typeface="Times New Roman" panose="02020603050405020304" pitchFamily="18" charset="0"/>
                <a:cs typeface="Times New Roman" panose="02020603050405020304" pitchFamily="18" charset="0"/>
              </a:rPr>
              <a:t>Data engine</a:t>
            </a:r>
          </a:p>
          <a:p>
            <a:pPr algn="just"/>
            <a:endParaRPr lang="zh-CN" altLang="en-US" sz="2000" b="1"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latin typeface="Times New Roman" panose="02020603050405020304" pitchFamily="18" charset="0"/>
                <a:cs typeface="Times New Roman" panose="02020603050405020304" pitchFamily="18" charset="0"/>
              </a:rPr>
              <a:t>Final data utilization:</a:t>
            </a:r>
          </a:p>
          <a:p>
            <a:pPr algn="just">
              <a:lnSpc>
                <a:spcPct val="150000"/>
              </a:lnSpc>
            </a:pPr>
            <a:r>
              <a:rPr lang="en-US" altLang="zh-CN" sz="2000"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Image: </a:t>
            </a:r>
            <a:r>
              <a:rPr lang="en-US" altLang="zh-CN" sz="2000" dirty="0">
                <a:latin typeface="Times New Roman" panose="02020603050405020304" pitchFamily="18" charset="0"/>
                <a:cs typeface="Times New Roman" panose="02020603050405020304" pitchFamily="18" charset="0"/>
              </a:rPr>
              <a:t>Obtained 11 million images from partners, resampled to 1500 pixels based on short edges.</a:t>
            </a:r>
          </a:p>
          <a:p>
            <a:pPr algn="just">
              <a:lnSpc>
                <a:spcPct val="150000"/>
              </a:lnSpc>
            </a:pPr>
            <a:r>
              <a:rPr lang="en-US" altLang="zh-CN" sz="2000" b="1" dirty="0">
                <a:latin typeface="Times New Roman" panose="02020603050405020304" pitchFamily="18" charset="0"/>
                <a:cs typeface="Times New Roman" panose="02020603050405020304" pitchFamily="18" charset="0"/>
              </a:rPr>
              <a:t>*Mask: </a:t>
            </a:r>
            <a:r>
              <a:rPr lang="en-US" altLang="zh-CN" sz="2000" dirty="0">
                <a:latin typeface="Times New Roman" panose="02020603050405020304" pitchFamily="18" charset="0"/>
                <a:cs typeface="Times New Roman" panose="02020603050405020304" pitchFamily="18" charset="0"/>
              </a:rPr>
              <a:t>99.1% are automatically generated, and through comparative analysis, the quality of automatically generated masks is also very high. In order to evaluate the quality, 500 images (approximately 50000 masks) were randomly selected and annotated by professional annotators. Through comparison, it was found that 94% of the masks had over 90% IOU.</a:t>
            </a:r>
          </a:p>
          <a:p>
            <a:pPr algn="just">
              <a:lnSpc>
                <a:spcPct val="150000"/>
              </a:lnSpc>
            </a:pPr>
            <a:r>
              <a:rPr lang="en-US" altLang="zh-CN" sz="2000" b="1" dirty="0">
                <a:solidFill>
                  <a:srgbClr val="FF0000"/>
                </a:solidFill>
                <a:latin typeface="Times New Roman" panose="02020603050405020304" pitchFamily="18" charset="0"/>
                <a:cs typeface="Times New Roman" panose="02020603050405020304" pitchFamily="18" charset="0"/>
              </a:rPr>
              <a:t>*The data distribution </a:t>
            </a:r>
            <a:r>
              <a:rPr lang="en-US" altLang="zh-CN" sz="2000" dirty="0">
                <a:latin typeface="Times New Roman" panose="02020603050405020304" pitchFamily="18" charset="0"/>
                <a:cs typeface="Times New Roman" panose="02020603050405020304" pitchFamily="18" charset="0"/>
              </a:rPr>
              <a:t>is wider, obtaining data from all over the world, More masks and less data bias.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9231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Segment Anything (SAM)-Model</a:t>
            </a:r>
            <a:endParaRPr lang="zh-CN" altLang="en-US" dirty="0"/>
          </a:p>
        </p:txBody>
      </p:sp>
      <p:sp>
        <p:nvSpPr>
          <p:cNvPr id="3" name="文本框 2"/>
          <p:cNvSpPr txBox="1"/>
          <p:nvPr/>
        </p:nvSpPr>
        <p:spPr>
          <a:xfrm>
            <a:off x="247572" y="801383"/>
            <a:ext cx="11584919" cy="1002006"/>
          </a:xfrm>
          <a:prstGeom prst="rect">
            <a:avLst/>
          </a:prstGeom>
          <a:noFill/>
        </p:spPr>
        <p:txBody>
          <a:bodyPr wrap="square" rtlCol="0">
            <a:spAutoFit/>
          </a:bodyPr>
          <a:lstStyle/>
          <a:p>
            <a:pPr>
              <a:lnSpc>
                <a:spcPct val="150000"/>
              </a:lnSpc>
            </a:pPr>
            <a:r>
              <a:rPr lang="en-US" altLang="zh-CN" sz="2000" b="1" dirty="0">
                <a:solidFill>
                  <a:srgbClr val="FF0000"/>
                </a:solidFill>
                <a:latin typeface="+mn-ea"/>
              </a:rPr>
              <a:t>SAM Model:</a:t>
            </a:r>
          </a:p>
          <a:p>
            <a:pPr>
              <a:lnSpc>
                <a:spcPct val="150000"/>
              </a:lnSpc>
            </a:pPr>
            <a:r>
              <a:rPr lang="en-US" altLang="zh-CN" sz="2200" b="1" dirty="0">
                <a:latin typeface="+mn-ea"/>
              </a:rPr>
              <a:t>        The model includes an </a:t>
            </a:r>
            <a:r>
              <a:rPr lang="en-US" altLang="zh-CN" sz="2200" b="1" dirty="0">
                <a:solidFill>
                  <a:srgbClr val="FF0000"/>
                </a:solidFill>
                <a:latin typeface="+mn-ea"/>
              </a:rPr>
              <a:t>image encoder, prompt encoder, and mask decoder</a:t>
            </a:r>
            <a:r>
              <a:rPr lang="en-US" altLang="zh-CN" sz="2200" b="1" dirty="0">
                <a:latin typeface="+mn-ea"/>
              </a:rPr>
              <a:t>.</a:t>
            </a:r>
            <a:endParaRPr lang="zh-CN" altLang="en-US" sz="2200" dirty="0">
              <a:latin typeface="+mn-ea"/>
            </a:endParaRPr>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13435"/>
            <a:ext cx="12192000" cy="2831130"/>
          </a:xfrm>
          <a:prstGeom prst="rect">
            <a:avLst/>
          </a:prstGeom>
        </p:spPr>
      </p:pic>
    </p:spTree>
    <p:extLst>
      <p:ext uri="{BB962C8B-B14F-4D97-AF65-F5344CB8AC3E}">
        <p14:creationId xmlns:p14="http://schemas.microsoft.com/office/powerpoint/2010/main" val="739667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Segment Anything (SAM)</a:t>
            </a:r>
            <a:endParaRPr lang="zh-CN" altLang="en-US" dirty="0"/>
          </a:p>
        </p:txBody>
      </p:sp>
      <p:sp>
        <p:nvSpPr>
          <p:cNvPr id="3" name="文本框 2"/>
          <p:cNvSpPr txBox="1"/>
          <p:nvPr/>
        </p:nvSpPr>
        <p:spPr>
          <a:xfrm>
            <a:off x="247573" y="801383"/>
            <a:ext cx="11749042" cy="2536400"/>
          </a:xfrm>
          <a:prstGeom prst="rect">
            <a:avLst/>
          </a:prstGeom>
          <a:noFill/>
        </p:spPr>
        <p:txBody>
          <a:bodyPr wrap="square" rtlCol="0">
            <a:spAutoFit/>
          </a:bodyPr>
          <a:lstStyle/>
          <a:p>
            <a:pPr marL="342900" indent="-342900" algn="just">
              <a:lnSpc>
                <a:spcPct val="150000"/>
              </a:lnSpc>
              <a:buAutoNum type="arabicParenBoth"/>
            </a:pPr>
            <a:r>
              <a:rPr lang="en-US" altLang="zh-CN" b="1" dirty="0">
                <a:latin typeface="+mn-ea"/>
              </a:rPr>
              <a:t>Image encoder</a:t>
            </a:r>
          </a:p>
          <a:p>
            <a:pPr algn="just">
              <a:lnSpc>
                <a:spcPct val="150000"/>
              </a:lnSpc>
            </a:pPr>
            <a:r>
              <a:rPr lang="en-US" altLang="zh-CN" b="1" dirty="0">
                <a:latin typeface="+mn-ea"/>
              </a:rPr>
              <a:t>    </a:t>
            </a:r>
            <a:r>
              <a:rPr lang="en-US" altLang="zh-CN" b="1" dirty="0">
                <a:solidFill>
                  <a:srgbClr val="FF0000"/>
                </a:solidFill>
                <a:latin typeface="+mn-ea"/>
              </a:rPr>
              <a:t>Pretrain a </a:t>
            </a:r>
            <a:r>
              <a:rPr lang="en-US" altLang="zh-CN" b="1" dirty="0" err="1">
                <a:solidFill>
                  <a:srgbClr val="FF0000"/>
                </a:solidFill>
                <a:latin typeface="+mn-ea"/>
              </a:rPr>
              <a:t>ViT</a:t>
            </a:r>
            <a:r>
              <a:rPr lang="en-US" altLang="zh-CN" b="1" dirty="0">
                <a:solidFill>
                  <a:srgbClr val="FF0000"/>
                </a:solidFill>
                <a:latin typeface="+mn-ea"/>
              </a:rPr>
              <a:t> </a:t>
            </a:r>
            <a:r>
              <a:rPr lang="en-US" altLang="zh-CN" dirty="0">
                <a:latin typeface="+mn-ea"/>
              </a:rPr>
              <a:t>using the MAE model to support high-resolution image input. </a:t>
            </a:r>
          </a:p>
          <a:p>
            <a:pPr algn="just">
              <a:lnSpc>
                <a:spcPct val="150000"/>
              </a:lnSpc>
            </a:pPr>
            <a:r>
              <a:rPr lang="en-US" altLang="zh-CN" dirty="0">
                <a:latin typeface="+mn-ea"/>
              </a:rPr>
              <a:t>    The </a:t>
            </a:r>
            <a:r>
              <a:rPr lang="en-US" altLang="zh-CN" b="1" dirty="0">
                <a:solidFill>
                  <a:srgbClr val="FF0000"/>
                </a:solidFill>
                <a:latin typeface="+mn-ea"/>
              </a:rPr>
              <a:t>position of the image encoder </a:t>
            </a:r>
            <a:r>
              <a:rPr lang="en-US" altLang="zh-CN" dirty="0">
                <a:latin typeface="+mn-ea"/>
              </a:rPr>
              <a:t>is before the prompt encoder, and each image is only run once.</a:t>
            </a:r>
          </a:p>
          <a:p>
            <a:pPr algn="just">
              <a:lnSpc>
                <a:spcPct val="150000"/>
              </a:lnSpc>
            </a:pPr>
            <a:r>
              <a:rPr lang="en-US" altLang="zh-CN" dirty="0">
                <a:latin typeface="+mn-ea"/>
              </a:rPr>
              <a:t>     </a:t>
            </a:r>
            <a:r>
              <a:rPr lang="en-US" altLang="zh-CN" b="1" dirty="0">
                <a:solidFill>
                  <a:srgbClr val="FF0000"/>
                </a:solidFill>
                <a:latin typeface="+mn-ea"/>
              </a:rPr>
              <a:t>Input image(c, </a:t>
            </a:r>
            <a:r>
              <a:rPr lang="en-US" altLang="zh-CN" b="1" dirty="0" err="1">
                <a:solidFill>
                  <a:srgbClr val="FF0000"/>
                </a:solidFill>
                <a:latin typeface="+mn-ea"/>
              </a:rPr>
              <a:t>h,w</a:t>
            </a:r>
            <a:r>
              <a:rPr lang="en-US" altLang="zh-CN" b="1" dirty="0">
                <a:solidFill>
                  <a:srgbClr val="FF0000"/>
                </a:solidFill>
                <a:latin typeface="+mn-ea"/>
              </a:rPr>
              <a:t>)</a:t>
            </a:r>
            <a:r>
              <a:rPr lang="en-US" altLang="zh-CN" dirty="0">
                <a:latin typeface="+mn-ea"/>
              </a:rPr>
              <a:t> is scaled to 1024 based on the long edge, and zeros are added if the short edge is not enough. Finally, an image of (c, 1024, 1024) is obtained, which is down-sampled by 16 times using the image encoder. The size of the feature is (256,64,64).</a:t>
            </a:r>
            <a:endParaRPr lang="zh-CN" altLang="en-US" dirty="0">
              <a:latin typeface="+mn-ea"/>
            </a:endParaRPr>
          </a:p>
        </p:txBody>
      </p:sp>
      <p:grpSp>
        <p:nvGrpSpPr>
          <p:cNvPr id="6" name="组合 5"/>
          <p:cNvGrpSpPr/>
          <p:nvPr/>
        </p:nvGrpSpPr>
        <p:grpSpPr>
          <a:xfrm>
            <a:off x="0" y="3441542"/>
            <a:ext cx="12192000" cy="2831130"/>
            <a:chOff x="0" y="3441542"/>
            <a:chExt cx="12192000" cy="2831130"/>
          </a:xfrm>
        </p:grpSpPr>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41542"/>
              <a:ext cx="12192000" cy="2831130"/>
            </a:xfrm>
            <a:prstGeom prst="rect">
              <a:avLst/>
            </a:prstGeom>
          </p:spPr>
        </p:pic>
        <p:sp>
          <p:nvSpPr>
            <p:cNvPr id="4" name="矩形 3"/>
            <p:cNvSpPr/>
            <p:nvPr/>
          </p:nvSpPr>
          <p:spPr>
            <a:xfrm>
              <a:off x="2650733" y="4069186"/>
              <a:ext cx="3791164" cy="1797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83294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Segment Anything (SAM)</a:t>
            </a:r>
            <a:endParaRPr lang="zh-CN" altLang="en-US" dirty="0"/>
          </a:p>
        </p:txBody>
      </p:sp>
      <p:sp>
        <p:nvSpPr>
          <p:cNvPr id="3" name="文本框 2"/>
          <p:cNvSpPr txBox="1"/>
          <p:nvPr/>
        </p:nvSpPr>
        <p:spPr>
          <a:xfrm>
            <a:off x="165379" y="673485"/>
            <a:ext cx="11927304" cy="4198393"/>
          </a:xfrm>
          <a:prstGeom prst="rect">
            <a:avLst/>
          </a:prstGeom>
          <a:noFill/>
        </p:spPr>
        <p:txBody>
          <a:bodyPr wrap="square" rtlCol="0">
            <a:spAutoFit/>
          </a:bodyPr>
          <a:lstStyle/>
          <a:p>
            <a:pPr>
              <a:lnSpc>
                <a:spcPct val="150000"/>
              </a:lnSpc>
            </a:pPr>
            <a:r>
              <a:rPr lang="en-US" altLang="zh-CN" b="1" dirty="0">
                <a:latin typeface="+mn-ea"/>
              </a:rPr>
              <a:t>(2) prompt encoder</a:t>
            </a:r>
          </a:p>
          <a:p>
            <a:pPr>
              <a:lnSpc>
                <a:spcPct val="150000"/>
              </a:lnSpc>
            </a:pPr>
            <a:r>
              <a:rPr lang="en-US" altLang="zh-CN" dirty="0">
                <a:latin typeface="+mn-ea"/>
              </a:rPr>
              <a:t>Input prompt encoder is divided into two categories: </a:t>
            </a:r>
            <a:r>
              <a:rPr lang="en-US" altLang="zh-CN" b="1" dirty="0">
                <a:solidFill>
                  <a:srgbClr val="FF0000"/>
                </a:solidFill>
                <a:latin typeface="+mn-ea"/>
              </a:rPr>
              <a:t>sparse (dots, boxes, text) and dense (masks)</a:t>
            </a:r>
          </a:p>
          <a:p>
            <a:pPr>
              <a:lnSpc>
                <a:spcPct val="150000"/>
              </a:lnSpc>
            </a:pPr>
            <a:r>
              <a:rPr lang="en-US" altLang="zh-CN" b="1" dirty="0">
                <a:latin typeface="+mn-ea"/>
              </a:rPr>
              <a:t>Point: </a:t>
            </a:r>
            <a:r>
              <a:rPr lang="en-US" altLang="zh-CN" dirty="0">
                <a:latin typeface="+mn-ea"/>
              </a:rPr>
              <a:t>mapped to a 256 dimensional vector, containing </a:t>
            </a:r>
            <a:r>
              <a:rPr lang="en-US" altLang="zh-CN" b="1" dirty="0">
                <a:solidFill>
                  <a:srgbClr val="FF0000"/>
                </a:solidFill>
                <a:latin typeface="+mn-ea"/>
              </a:rPr>
              <a:t>positional encoding </a:t>
            </a:r>
            <a:r>
              <a:rPr lang="en-US" altLang="zh-CN" dirty="0">
                <a:latin typeface="+mn-ea"/>
              </a:rPr>
              <a:t>representing the position of the point, plus 2 learnable embeddings representing the foreground/background of the point.</a:t>
            </a:r>
          </a:p>
          <a:p>
            <a:pPr>
              <a:lnSpc>
                <a:spcPct val="150000"/>
              </a:lnSpc>
            </a:pPr>
            <a:r>
              <a:rPr lang="en-US" altLang="zh-CN" b="1" dirty="0">
                <a:latin typeface="+mn-ea"/>
              </a:rPr>
              <a:t>Box: </a:t>
            </a:r>
            <a:r>
              <a:rPr lang="en-US" altLang="zh-CN" dirty="0">
                <a:latin typeface="+mn-ea"/>
              </a:rPr>
              <a:t>Use an embedding pair to represent (1) learnable embedding representing the upper left corner (2) learnable embedding representing the lower right corner.</a:t>
            </a:r>
          </a:p>
          <a:p>
            <a:pPr>
              <a:lnSpc>
                <a:spcPct val="150000"/>
              </a:lnSpc>
            </a:pPr>
            <a:r>
              <a:rPr lang="en-US" altLang="zh-CN" b="1" dirty="0">
                <a:latin typeface="+mn-ea"/>
              </a:rPr>
              <a:t>Text: </a:t>
            </a:r>
            <a:r>
              <a:rPr lang="en-US" altLang="zh-CN" dirty="0">
                <a:latin typeface="+mn-ea"/>
              </a:rPr>
              <a:t>Encoding text using the CLIP model.</a:t>
            </a:r>
          </a:p>
          <a:p>
            <a:pPr>
              <a:lnSpc>
                <a:spcPct val="150000"/>
              </a:lnSpc>
            </a:pPr>
            <a:r>
              <a:rPr lang="en-US" altLang="zh-CN" b="1" dirty="0">
                <a:latin typeface="+mn-ea"/>
              </a:rPr>
              <a:t>Mask: </a:t>
            </a:r>
            <a:r>
              <a:rPr lang="en-US" altLang="zh-CN" dirty="0">
                <a:latin typeface="+mn-ea"/>
              </a:rPr>
              <a:t>Use a mask at 1/4 resolution of the input image, and then use (2,2) convolutional kernels, Stride-2 outputs channels 4 and 16, and then uses (1,1) convolutional kernels to increase the channel to 256. </a:t>
            </a:r>
            <a:r>
              <a:rPr lang="en-US" altLang="zh-CN" b="1" dirty="0">
                <a:latin typeface="+mn-ea"/>
              </a:rPr>
              <a:t>Mask and image embedding </a:t>
            </a:r>
            <a:r>
              <a:rPr lang="en-US" altLang="zh-CN" dirty="0">
                <a:latin typeface="+mn-ea"/>
              </a:rPr>
              <a:t>are multiplied by element wise.</a:t>
            </a:r>
            <a:endParaRPr lang="zh-CN" altLang="en-US" sz="1600" dirty="0">
              <a:latin typeface="+mn-ea"/>
            </a:endParaRPr>
          </a:p>
        </p:txBody>
      </p:sp>
      <p:pic>
        <p:nvPicPr>
          <p:cNvPr id="5" name="图片 4" descr="屏幕剪辑"/>
          <p:cNvPicPr>
            <a:picLocks noChangeAspect="1"/>
          </p:cNvPicPr>
          <p:nvPr/>
        </p:nvPicPr>
        <p:blipFill rotWithShape="1">
          <a:blip r:embed="rId3">
            <a:extLst>
              <a:ext uri="{28A0092B-C50C-407E-A947-70E740481C1C}">
                <a14:useLocalDpi xmlns:a14="http://schemas.microsoft.com/office/drawing/2010/main" val="0"/>
              </a:ext>
            </a:extLst>
          </a:blip>
          <a:srcRect l="2435" t="16501"/>
          <a:stretch/>
        </p:blipFill>
        <p:spPr>
          <a:xfrm>
            <a:off x="165379" y="4783014"/>
            <a:ext cx="11895043" cy="2024885"/>
          </a:xfrm>
          <a:prstGeom prst="rect">
            <a:avLst/>
          </a:prstGeom>
        </p:spPr>
      </p:pic>
      <p:sp>
        <p:nvSpPr>
          <p:cNvPr id="4" name="矩形 3"/>
          <p:cNvSpPr/>
          <p:nvPr/>
        </p:nvSpPr>
        <p:spPr>
          <a:xfrm>
            <a:off x="7726166" y="5498074"/>
            <a:ext cx="2157573" cy="11609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01434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410914"/>
            <a:ext cx="12192000" cy="825419"/>
          </a:xfrm>
          <a:prstGeom prst="rect">
            <a:avLst/>
          </a:prstGeom>
          <a:noFill/>
        </p:spPr>
        <p:txBody>
          <a:bodyPr wrap="square" lIns="91440" tIns="45720" rIns="91440" bIns="45720">
            <a:spAutoFit/>
          </a:bodyPr>
          <a:lstStyle/>
          <a:p>
            <a:pPr algn="ctr">
              <a:lnSpc>
                <a:spcPct val="150000"/>
              </a:lnSpc>
            </a:pPr>
            <a:r>
              <a:rPr lang="en-US" altLang="zh-CN" sz="36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charset="-122"/>
                <a:cs typeface="Times New Roman" panose="02020603050405020304" pitchFamily="18" charset="0"/>
              </a:rPr>
              <a:t>Chapter 6 Expansion of semantic segmentation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Segment Anything (SAM)</a:t>
            </a:r>
            <a:endParaRPr lang="zh-CN" altLang="en-US" dirty="0"/>
          </a:p>
        </p:txBody>
      </p:sp>
      <p:sp>
        <p:nvSpPr>
          <p:cNvPr id="3" name="文本框 2"/>
          <p:cNvSpPr txBox="1"/>
          <p:nvPr/>
        </p:nvSpPr>
        <p:spPr>
          <a:xfrm>
            <a:off x="114009" y="673485"/>
            <a:ext cx="11927304" cy="3367397"/>
          </a:xfrm>
          <a:prstGeom prst="rect">
            <a:avLst/>
          </a:prstGeom>
          <a:noFill/>
        </p:spPr>
        <p:txBody>
          <a:bodyPr wrap="square" rtlCol="0">
            <a:spAutoFit/>
          </a:bodyPr>
          <a:lstStyle/>
          <a:p>
            <a:pPr>
              <a:lnSpc>
                <a:spcPct val="150000"/>
              </a:lnSpc>
            </a:pPr>
            <a:r>
              <a:rPr lang="en-US" altLang="zh-CN" b="1" dirty="0">
                <a:latin typeface="+mn-ea"/>
              </a:rPr>
              <a:t>(3) mask decoder</a:t>
            </a:r>
          </a:p>
          <a:p>
            <a:pPr>
              <a:lnSpc>
                <a:spcPct val="150000"/>
              </a:lnSpc>
            </a:pPr>
            <a:r>
              <a:rPr lang="en-US" altLang="zh-CN" dirty="0">
                <a:latin typeface="+mn-ea"/>
              </a:rPr>
              <a:t>Insert a </a:t>
            </a:r>
            <a:r>
              <a:rPr lang="en-US" altLang="zh-CN" b="1" dirty="0">
                <a:solidFill>
                  <a:srgbClr val="FF0000"/>
                </a:solidFill>
                <a:latin typeface="+mn-ea"/>
              </a:rPr>
              <a:t>learnable token </a:t>
            </a:r>
            <a:r>
              <a:rPr lang="en-US" altLang="zh-CN" dirty="0">
                <a:latin typeface="+mn-ea"/>
              </a:rPr>
              <a:t>into prompt embeddings for the output of the </a:t>
            </a:r>
            <a:r>
              <a:rPr lang="en-US" altLang="zh-CN" dirty="0" err="1">
                <a:latin typeface="+mn-ea"/>
              </a:rPr>
              <a:t>docoder</a:t>
            </a:r>
            <a:r>
              <a:rPr lang="en-US" altLang="zh-CN" dirty="0">
                <a:latin typeface="+mn-ea"/>
              </a:rPr>
              <a:t>.</a:t>
            </a:r>
          </a:p>
          <a:p>
            <a:pPr marL="342900" indent="-342900">
              <a:lnSpc>
                <a:spcPct val="150000"/>
              </a:lnSpc>
              <a:buAutoNum type="arabicParenBoth"/>
            </a:pPr>
            <a:r>
              <a:rPr lang="en-US" altLang="zh-CN" dirty="0">
                <a:latin typeface="+mn-ea"/>
              </a:rPr>
              <a:t>Prompt </a:t>
            </a:r>
            <a:r>
              <a:rPr lang="en-US" altLang="zh-CN" dirty="0" err="1">
                <a:latin typeface="+mn-ea"/>
              </a:rPr>
              <a:t>tokens+output</a:t>
            </a:r>
            <a:r>
              <a:rPr lang="en-US" altLang="zh-CN" dirty="0">
                <a:latin typeface="+mn-ea"/>
              </a:rPr>
              <a:t> tokens for self attn,</a:t>
            </a:r>
          </a:p>
          <a:p>
            <a:pPr marL="342900" indent="-342900">
              <a:lnSpc>
                <a:spcPct val="150000"/>
              </a:lnSpc>
              <a:buAutoNum type="arabicParenBoth"/>
            </a:pPr>
            <a:r>
              <a:rPr lang="en-US" altLang="zh-CN" dirty="0">
                <a:latin typeface="+mn-ea"/>
              </a:rPr>
              <a:t>Use the obtained token and image embedding for cross attn (token as Q)</a:t>
            </a:r>
          </a:p>
          <a:p>
            <a:pPr marL="342900" indent="-342900">
              <a:lnSpc>
                <a:spcPct val="150000"/>
              </a:lnSpc>
              <a:buAutoNum type="arabicParenBoth"/>
            </a:pPr>
            <a:r>
              <a:rPr lang="en-US" altLang="zh-CN" dirty="0">
                <a:latin typeface="+mn-ea"/>
              </a:rPr>
              <a:t>Point wise MLP update token</a:t>
            </a:r>
          </a:p>
          <a:p>
            <a:pPr marL="342900" indent="-342900">
              <a:lnSpc>
                <a:spcPct val="150000"/>
              </a:lnSpc>
              <a:buAutoNum type="arabicParenBoth"/>
            </a:pPr>
            <a:r>
              <a:rPr lang="en-US" altLang="zh-CN" dirty="0">
                <a:latin typeface="+mn-ea"/>
              </a:rPr>
              <a:t>Use image embedding and (3) tokens for cross attention (image embedding as Q)</a:t>
            </a:r>
          </a:p>
          <a:p>
            <a:pPr>
              <a:lnSpc>
                <a:spcPct val="150000"/>
              </a:lnSpc>
            </a:pPr>
            <a:r>
              <a:rPr lang="en-US" altLang="zh-CN" dirty="0">
                <a:latin typeface="+mn-ea"/>
              </a:rPr>
              <a:t>     Repeat the above steps twice, then connect ATTN through residuals, and finally output masks and IOU scores.</a:t>
            </a:r>
            <a:endParaRPr lang="zh-CN" altLang="en-US" sz="1600" dirty="0">
              <a:latin typeface="+mn-ea"/>
            </a:endParaRPr>
          </a:p>
        </p:txBody>
      </p:sp>
      <p:pic>
        <p:nvPicPr>
          <p:cNvPr id="6" name="图片 5"/>
          <p:cNvPicPr>
            <a:picLocks noChangeAspect="1"/>
          </p:cNvPicPr>
          <p:nvPr>
            <p:custDataLst>
              <p:tags r:id="rId1"/>
            </p:custDataLst>
          </p:nvPr>
        </p:nvPicPr>
        <p:blipFill>
          <a:blip r:embed="rId4"/>
          <a:stretch>
            <a:fillRect/>
          </a:stretch>
        </p:blipFill>
        <p:spPr>
          <a:xfrm>
            <a:off x="1445871" y="3674306"/>
            <a:ext cx="8419438" cy="2899574"/>
          </a:xfrm>
          <a:prstGeom prst="rect">
            <a:avLst/>
          </a:prstGeom>
        </p:spPr>
      </p:pic>
    </p:spTree>
    <p:extLst>
      <p:ext uri="{BB962C8B-B14F-4D97-AF65-F5344CB8AC3E}">
        <p14:creationId xmlns:p14="http://schemas.microsoft.com/office/powerpoint/2010/main" val="3385140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573" y="0"/>
            <a:ext cx="10816035" cy="548640"/>
          </a:xfrm>
        </p:spPr>
        <p:txBody>
          <a:bodyPr/>
          <a:lstStyle/>
          <a:p>
            <a:r>
              <a:rPr lang="en-US" altLang="zh-CN" dirty="0"/>
              <a:t>Segment Anything (SAM)</a:t>
            </a:r>
            <a:endParaRPr lang="zh-CN" altLang="en-US" dirty="0"/>
          </a:p>
        </p:txBody>
      </p:sp>
      <p:pic>
        <p:nvPicPr>
          <p:cNvPr id="5" name="图片 4" descr="屏幕剪辑"/>
          <p:cNvPicPr>
            <a:picLocks noChangeAspect="1"/>
          </p:cNvPicPr>
          <p:nvPr/>
        </p:nvPicPr>
        <p:blipFill rotWithShape="1">
          <a:blip r:embed="rId3">
            <a:extLst>
              <a:ext uri="{28A0092B-C50C-407E-A947-70E740481C1C}">
                <a14:useLocalDpi xmlns:a14="http://schemas.microsoft.com/office/drawing/2010/main" val="0"/>
              </a:ext>
            </a:extLst>
          </a:blip>
          <a:srcRect t="5072"/>
          <a:stretch/>
        </p:blipFill>
        <p:spPr>
          <a:xfrm>
            <a:off x="6188805" y="2032000"/>
            <a:ext cx="5732380" cy="4826000"/>
          </a:xfrm>
          <a:prstGeom prst="rect">
            <a:avLst/>
          </a:prstGeom>
        </p:spPr>
      </p:pic>
      <p:sp>
        <p:nvSpPr>
          <p:cNvPr id="6" name="文本框 5"/>
          <p:cNvSpPr txBox="1"/>
          <p:nvPr/>
        </p:nvSpPr>
        <p:spPr>
          <a:xfrm>
            <a:off x="68800" y="783572"/>
            <a:ext cx="11075938" cy="1015663"/>
          </a:xfrm>
          <a:prstGeom prst="rect">
            <a:avLst/>
          </a:prstGeom>
          <a:noFill/>
        </p:spPr>
        <p:txBody>
          <a:bodyPr wrap="square" rtlCol="0">
            <a:spAutoFit/>
          </a:bodyPr>
          <a:lstStyle/>
          <a:p>
            <a:pPr algn="just"/>
            <a:r>
              <a:rPr lang="en-US" altLang="zh-CN" sz="2000" b="1" dirty="0">
                <a:solidFill>
                  <a:srgbClr val="FF0000"/>
                </a:solidFill>
                <a:latin typeface="Times New Roman" panose="02020603050405020304" pitchFamily="18" charset="0"/>
                <a:cs typeface="Times New Roman" panose="02020603050405020304" pitchFamily="18" charset="0"/>
              </a:rPr>
              <a:t>Efficient model design:</a:t>
            </a:r>
          </a:p>
          <a:p>
            <a:pPr algn="just"/>
            <a:r>
              <a:rPr lang="en-US" altLang="zh-CN" sz="2000" b="1" dirty="0">
                <a:solidFill>
                  <a:srgbClr val="FF0000"/>
                </a:solidFill>
                <a:latin typeface="Times New Roman" panose="02020603050405020304" pitchFamily="18" charset="0"/>
                <a:cs typeface="Times New Roman" panose="02020603050405020304" pitchFamily="18" charset="0"/>
              </a:rPr>
              <a:t>Image encoder: </a:t>
            </a:r>
            <a:r>
              <a:rPr lang="en-US" altLang="zh-CN" sz="2000" dirty="0">
                <a:latin typeface="Times New Roman" panose="02020603050405020304" pitchFamily="18" charset="0"/>
                <a:cs typeface="Times New Roman" panose="02020603050405020304" pitchFamily="18" charset="0"/>
              </a:rPr>
              <a:t>with multiple parameters and high computational complexity.</a:t>
            </a:r>
          </a:p>
          <a:p>
            <a:pPr algn="just"/>
            <a:r>
              <a:rPr lang="en-US" altLang="zh-CN" sz="2000" b="1" dirty="0">
                <a:solidFill>
                  <a:srgbClr val="FF0000"/>
                </a:solidFill>
                <a:latin typeface="Times New Roman" panose="02020603050405020304" pitchFamily="18" charset="0"/>
                <a:cs typeface="Times New Roman" panose="02020603050405020304" pitchFamily="18" charset="0"/>
              </a:rPr>
              <a:t>Prompt encoder and mask decoder: </a:t>
            </a:r>
            <a:r>
              <a:rPr lang="en-US" altLang="zh-CN" sz="2000" dirty="0">
                <a:latin typeface="Times New Roman" panose="02020603050405020304" pitchFamily="18" charset="0"/>
                <a:cs typeface="Times New Roman" panose="02020603050405020304" pitchFamily="18" charset="0"/>
              </a:rPr>
              <a:t>fewer parameters and less computational complexity.</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0913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744669" y="2486589"/>
            <a:ext cx="8348498" cy="1569660"/>
            <a:chOff x="2879405" y="2489688"/>
            <a:chExt cx="8348498" cy="1569660"/>
          </a:xfrm>
        </p:grpSpPr>
        <p:sp>
          <p:nvSpPr>
            <p:cNvPr id="4" name="文本框 3"/>
            <p:cNvSpPr txBox="1"/>
            <p:nvPr>
              <p:custDataLst>
                <p:tags r:id="rId1"/>
              </p:custDataLst>
            </p:nvPr>
          </p:nvSpPr>
          <p:spPr>
            <a:xfrm>
              <a:off x="5847391" y="2859019"/>
              <a:ext cx="5380512" cy="830997"/>
            </a:xfrm>
            <a:prstGeom prst="rect">
              <a:avLst/>
            </a:prstGeom>
            <a:noFill/>
          </p:spPr>
          <p:txBody>
            <a:bodyPr wrap="none" rtlCol="0">
              <a:spAutoFit/>
            </a:bodyPr>
            <a:lstStyle/>
            <a:p>
              <a:pPr algn="ctr"/>
              <a:r>
                <a:rPr lang="en-US" altLang="zh-CN" sz="4800" b="1" dirty="0">
                  <a:latin typeface="微软雅黑" panose="020B0503020204020204" pitchFamily="34" charset="-122"/>
                  <a:sym typeface="+mn-ea"/>
                </a:rPr>
                <a:t>SAM Experiment</a:t>
              </a:r>
              <a:endParaRPr lang="zh-CN" altLang="en-US" sz="4800" b="1" dirty="0">
                <a:latin typeface="微软雅黑" panose="020B0503020204020204" pitchFamily="34" charset="-122"/>
                <a:sym typeface="+mn-ea"/>
              </a:endParaRPr>
            </a:p>
          </p:txBody>
        </p:sp>
        <p:sp>
          <p:nvSpPr>
            <p:cNvPr id="5" name="矩形 4"/>
            <p:cNvSpPr/>
            <p:nvPr>
              <p:custDataLst>
                <p:tags r:id="rId2"/>
              </p:custDataLst>
            </p:nvPr>
          </p:nvSpPr>
          <p:spPr>
            <a:xfrm>
              <a:off x="2879405" y="2489688"/>
              <a:ext cx="1553631" cy="1569660"/>
            </a:xfrm>
            <a:prstGeom prst="rect">
              <a:avLst/>
            </a:prstGeom>
            <a:noFill/>
          </p:spPr>
          <p:txBody>
            <a:bodyPr wrap="none">
              <a:spAutoFit/>
            </a:bodyPr>
            <a:lstStyle/>
            <a:p>
              <a:pPr algn="ctr"/>
              <a:r>
                <a:rPr kumimoji="1" lang="en-US" altLang="zh-CN" sz="9600" b="1" dirty="0">
                  <a:solidFill>
                    <a:srgbClr val="0646FF"/>
                  </a:solidFill>
                  <a:latin typeface="Arial" panose="020B0604020202020204" pitchFamily="34" charset="0"/>
                  <a:ea typeface="微软雅黑" panose="020B0503020204020204" charset="-122"/>
                  <a:cs typeface="Arial" panose="020B0604020202020204" pitchFamily="34" charset="0"/>
                </a:rPr>
                <a:t>02</a:t>
              </a:r>
            </a:p>
          </p:txBody>
        </p:sp>
      </p:grpSp>
    </p:spTree>
    <p:extLst>
      <p:ext uri="{BB962C8B-B14F-4D97-AF65-F5344CB8AC3E}">
        <p14:creationId xmlns:p14="http://schemas.microsoft.com/office/powerpoint/2010/main" val="3413113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8670" y="74075"/>
            <a:ext cx="10816035" cy="548640"/>
          </a:xfrm>
        </p:spPr>
        <p:txBody>
          <a:bodyPr/>
          <a:lstStyle/>
          <a:p>
            <a:r>
              <a:rPr lang="en-US" altLang="zh-CN" dirty="0"/>
              <a:t>Exercise 1: Using the SAM model for image segmentation</a:t>
            </a:r>
            <a:endParaRPr lang="zh-CN" altLang="en-US" dirty="0"/>
          </a:p>
        </p:txBody>
      </p:sp>
      <p:sp>
        <p:nvSpPr>
          <p:cNvPr id="4" name="文本框 3"/>
          <p:cNvSpPr txBox="1"/>
          <p:nvPr/>
        </p:nvSpPr>
        <p:spPr>
          <a:xfrm>
            <a:off x="288670" y="871627"/>
            <a:ext cx="3909527" cy="369332"/>
          </a:xfrm>
          <a:prstGeom prst="rect">
            <a:avLst/>
          </a:prstGeom>
          <a:noFill/>
        </p:spPr>
        <p:txBody>
          <a:bodyPr wrap="square" rtlCol="0">
            <a:spAutoFit/>
          </a:bodyPr>
          <a:lstStyle/>
          <a:p>
            <a:r>
              <a:rPr lang="en-US" altLang="zh-CN" b="1" dirty="0"/>
              <a:t>https://segment-anything.com/</a:t>
            </a:r>
            <a:endParaRPr lang="zh-CN" altLang="en-US" b="1" dirty="0"/>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902" y="1240959"/>
            <a:ext cx="10852971" cy="5318365"/>
          </a:xfrm>
          <a:prstGeom prst="rect">
            <a:avLst/>
          </a:prstGeom>
        </p:spPr>
      </p:pic>
    </p:spTree>
    <p:extLst>
      <p:ext uri="{BB962C8B-B14F-4D97-AF65-F5344CB8AC3E}">
        <p14:creationId xmlns:p14="http://schemas.microsoft.com/office/powerpoint/2010/main" val="1794461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8670" y="74075"/>
            <a:ext cx="10816035" cy="548640"/>
          </a:xfrm>
        </p:spPr>
        <p:txBody>
          <a:bodyPr/>
          <a:lstStyle/>
          <a:p>
            <a:r>
              <a:rPr lang="en-US" altLang="zh-CN" dirty="0"/>
              <a:t>Exercise 1: Using the SAM model for image segmentation</a:t>
            </a:r>
            <a:endParaRPr lang="zh-CN" altLang="en-US" dirty="0"/>
          </a:p>
        </p:txBody>
      </p:sp>
      <p:sp>
        <p:nvSpPr>
          <p:cNvPr id="4" name="文本框 3"/>
          <p:cNvSpPr txBox="1"/>
          <p:nvPr/>
        </p:nvSpPr>
        <p:spPr>
          <a:xfrm>
            <a:off x="288670" y="871627"/>
            <a:ext cx="3909527" cy="369332"/>
          </a:xfrm>
          <a:prstGeom prst="rect">
            <a:avLst/>
          </a:prstGeom>
          <a:noFill/>
        </p:spPr>
        <p:txBody>
          <a:bodyPr wrap="square" rtlCol="0">
            <a:spAutoFit/>
          </a:bodyPr>
          <a:lstStyle/>
          <a:p>
            <a:r>
              <a:rPr lang="en-US" altLang="zh-CN" b="1" dirty="0"/>
              <a:t>https://segment-anything.com/</a:t>
            </a:r>
            <a:endParaRPr lang="zh-CN" altLang="en-US" b="1" dirty="0"/>
          </a:p>
        </p:txBody>
      </p:sp>
      <p:pic>
        <p:nvPicPr>
          <p:cNvPr id="3" name="图片 2" descr="屏幕剪辑"/>
          <p:cNvPicPr>
            <a:picLocks noChangeAspect="1"/>
          </p:cNvPicPr>
          <p:nvPr/>
        </p:nvPicPr>
        <p:blipFill rotWithShape="1">
          <a:blip r:embed="rId3">
            <a:extLst>
              <a:ext uri="{28A0092B-C50C-407E-A947-70E740481C1C}">
                <a14:useLocalDpi xmlns:a14="http://schemas.microsoft.com/office/drawing/2010/main" val="0"/>
              </a:ext>
            </a:extLst>
          </a:blip>
          <a:srcRect l="18447" t="12615" r="21914" b="18511"/>
          <a:stretch/>
        </p:blipFill>
        <p:spPr>
          <a:xfrm>
            <a:off x="2824143" y="1310506"/>
            <a:ext cx="6671446" cy="5166493"/>
          </a:xfrm>
          <a:prstGeom prst="rect">
            <a:avLst/>
          </a:prstGeom>
        </p:spPr>
      </p:pic>
      <p:sp>
        <p:nvSpPr>
          <p:cNvPr id="7" name="矩形 6"/>
          <p:cNvSpPr/>
          <p:nvPr/>
        </p:nvSpPr>
        <p:spPr>
          <a:xfrm>
            <a:off x="3945275" y="4731548"/>
            <a:ext cx="626725" cy="6726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664467" y="4714255"/>
            <a:ext cx="1541123" cy="369332"/>
          </a:xfrm>
          <a:prstGeom prst="rect">
            <a:avLst/>
          </a:prstGeom>
          <a:noFill/>
        </p:spPr>
        <p:txBody>
          <a:bodyPr wrap="square" rtlCol="0">
            <a:spAutoFit/>
          </a:bodyPr>
          <a:lstStyle/>
          <a:p>
            <a:r>
              <a:rPr lang="zh-CN" altLang="en-US" b="1">
                <a:solidFill>
                  <a:srgbClr val="FF0000"/>
                </a:solidFill>
              </a:rPr>
              <a:t>打对勾</a:t>
            </a:r>
          </a:p>
        </p:txBody>
      </p:sp>
    </p:spTree>
    <p:extLst>
      <p:ext uri="{BB962C8B-B14F-4D97-AF65-F5344CB8AC3E}">
        <p14:creationId xmlns:p14="http://schemas.microsoft.com/office/powerpoint/2010/main" val="1273129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8670" y="74075"/>
            <a:ext cx="10816035" cy="548640"/>
          </a:xfrm>
        </p:spPr>
        <p:txBody>
          <a:bodyPr/>
          <a:lstStyle/>
          <a:p>
            <a:r>
              <a:rPr lang="en-US" altLang="zh-CN" dirty="0"/>
              <a:t>Exercise 1: Using the SAM model for image segmentation</a:t>
            </a:r>
            <a:endParaRPr lang="zh-CN" altLang="en-US" dirty="0"/>
          </a:p>
        </p:txBody>
      </p:sp>
      <p:sp>
        <p:nvSpPr>
          <p:cNvPr id="4" name="文本框 3"/>
          <p:cNvSpPr txBox="1"/>
          <p:nvPr/>
        </p:nvSpPr>
        <p:spPr>
          <a:xfrm>
            <a:off x="288670" y="871627"/>
            <a:ext cx="3909527" cy="369332"/>
          </a:xfrm>
          <a:prstGeom prst="rect">
            <a:avLst/>
          </a:prstGeom>
          <a:noFill/>
        </p:spPr>
        <p:txBody>
          <a:bodyPr wrap="square" rtlCol="0">
            <a:spAutoFit/>
          </a:bodyPr>
          <a:lstStyle/>
          <a:p>
            <a:r>
              <a:rPr lang="en-US" altLang="zh-CN" b="1"/>
              <a:t>https://segment-anything.com/</a:t>
            </a:r>
            <a:endParaRPr lang="zh-CN" altLang="en-US" b="1"/>
          </a:p>
        </p:txBody>
      </p:sp>
      <p:pic>
        <p:nvPicPr>
          <p:cNvPr id="6" name="图片 5" descr="屏幕剪辑"/>
          <p:cNvPicPr>
            <a:picLocks noChangeAspect="1"/>
          </p:cNvPicPr>
          <p:nvPr/>
        </p:nvPicPr>
        <p:blipFill rotWithShape="1">
          <a:blip r:embed="rId3">
            <a:extLst>
              <a:ext uri="{28A0092B-C50C-407E-A947-70E740481C1C}">
                <a14:useLocalDpi xmlns:a14="http://schemas.microsoft.com/office/drawing/2010/main" val="0"/>
              </a:ext>
            </a:extLst>
          </a:blip>
          <a:srcRect t="4176" b="6263"/>
          <a:stretch/>
        </p:blipFill>
        <p:spPr>
          <a:xfrm>
            <a:off x="4484520" y="723213"/>
            <a:ext cx="3241645" cy="5852247"/>
          </a:xfrm>
          <a:prstGeom prst="rect">
            <a:avLst/>
          </a:prstGeom>
        </p:spPr>
      </p:pic>
    </p:spTree>
    <p:extLst>
      <p:ext uri="{BB962C8B-B14F-4D97-AF65-F5344CB8AC3E}">
        <p14:creationId xmlns:p14="http://schemas.microsoft.com/office/powerpoint/2010/main" val="3051246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8670" y="74075"/>
            <a:ext cx="10816035" cy="548640"/>
          </a:xfrm>
        </p:spPr>
        <p:txBody>
          <a:bodyPr/>
          <a:lstStyle/>
          <a:p>
            <a:r>
              <a:rPr lang="en-US" altLang="zh-CN" dirty="0"/>
              <a:t>Exercise 2: Installing and configuring the SAM environment</a:t>
            </a:r>
            <a:endParaRPr lang="zh-CN" altLang="en-US" dirty="0"/>
          </a:p>
        </p:txBody>
      </p:sp>
      <p:sp>
        <p:nvSpPr>
          <p:cNvPr id="4" name="文本框 3"/>
          <p:cNvSpPr txBox="1"/>
          <p:nvPr/>
        </p:nvSpPr>
        <p:spPr>
          <a:xfrm>
            <a:off x="216751" y="881901"/>
            <a:ext cx="9276570" cy="369332"/>
          </a:xfrm>
          <a:prstGeom prst="rect">
            <a:avLst/>
          </a:prstGeom>
          <a:noFill/>
        </p:spPr>
        <p:txBody>
          <a:bodyPr wrap="square" rtlCol="0">
            <a:spAutoFit/>
          </a:bodyPr>
          <a:lstStyle/>
          <a:p>
            <a:r>
              <a:rPr lang="en-US" altLang="zh-CN" b="1" dirty="0" err="1"/>
              <a:t>Github</a:t>
            </a:r>
            <a:r>
              <a:rPr lang="zh-CN" altLang="en-US" b="1" dirty="0"/>
              <a:t>：</a:t>
            </a:r>
            <a:r>
              <a:rPr lang="en-US" altLang="zh-CN" b="1" dirty="0"/>
              <a:t>https://github.com/facebookresearch/segment-anything</a:t>
            </a:r>
            <a:endParaRPr lang="zh-CN" altLang="en-US" b="1" dirty="0"/>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118" y="1332892"/>
            <a:ext cx="9041236" cy="5368720"/>
          </a:xfrm>
          <a:prstGeom prst="rect">
            <a:avLst/>
          </a:prstGeom>
        </p:spPr>
      </p:pic>
    </p:spTree>
    <p:extLst>
      <p:ext uri="{BB962C8B-B14F-4D97-AF65-F5344CB8AC3E}">
        <p14:creationId xmlns:p14="http://schemas.microsoft.com/office/powerpoint/2010/main" val="19525288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8670" y="789568"/>
            <a:ext cx="9276570" cy="369332"/>
          </a:xfrm>
          <a:prstGeom prst="rect">
            <a:avLst/>
          </a:prstGeom>
          <a:noFill/>
        </p:spPr>
        <p:txBody>
          <a:bodyPr wrap="square" rtlCol="0">
            <a:spAutoFit/>
          </a:bodyPr>
          <a:lstStyle/>
          <a:p>
            <a:r>
              <a:rPr lang="en-US" altLang="zh-CN" b="1" dirty="0" err="1">
                <a:solidFill>
                  <a:srgbClr val="00B0F0"/>
                </a:solidFill>
              </a:rPr>
              <a:t>Github</a:t>
            </a:r>
            <a:r>
              <a:rPr lang="zh-CN" altLang="en-US" b="1" dirty="0">
                <a:solidFill>
                  <a:srgbClr val="00B0F0"/>
                </a:solidFill>
              </a:rPr>
              <a:t>：</a:t>
            </a:r>
            <a:r>
              <a:rPr lang="en-US" altLang="zh-CN" b="1" dirty="0">
                <a:solidFill>
                  <a:srgbClr val="00B0F0"/>
                </a:solidFill>
              </a:rPr>
              <a:t>https://github.com/facebookresearch/segment-anything</a:t>
            </a:r>
            <a:endParaRPr lang="zh-CN" altLang="en-US" b="1" dirty="0">
              <a:solidFill>
                <a:srgbClr val="00B0F0"/>
              </a:solidFill>
            </a:endParaRPr>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349" y="1808982"/>
            <a:ext cx="8795821" cy="4697326"/>
          </a:xfrm>
          <a:prstGeom prst="rect">
            <a:avLst/>
          </a:prstGeom>
        </p:spPr>
      </p:pic>
      <p:sp>
        <p:nvSpPr>
          <p:cNvPr id="6" name="文本框 5"/>
          <p:cNvSpPr txBox="1"/>
          <p:nvPr/>
        </p:nvSpPr>
        <p:spPr>
          <a:xfrm>
            <a:off x="288670" y="1282819"/>
            <a:ext cx="9276570" cy="400110"/>
          </a:xfrm>
          <a:prstGeom prst="rect">
            <a:avLst/>
          </a:prstGeom>
          <a:noFill/>
        </p:spPr>
        <p:txBody>
          <a:bodyPr wrap="square" rtlCol="0">
            <a:spAutoFit/>
          </a:bodyPr>
          <a:lstStyle/>
          <a:p>
            <a:r>
              <a:rPr lang="en-US" altLang="zh-CN" sz="2000" b="1" dirty="0"/>
              <a:t>In here, please use </a:t>
            </a:r>
            <a:r>
              <a:rPr lang="en-US" altLang="zh-CN" sz="2000" b="1" dirty="0" err="1"/>
              <a:t>vit_h</a:t>
            </a:r>
            <a:r>
              <a:rPr lang="en-US" altLang="zh-CN" sz="2000" b="1" dirty="0"/>
              <a:t> model</a:t>
            </a:r>
            <a:r>
              <a:rPr lang="zh-CN" altLang="en-US" sz="2000" b="1" dirty="0"/>
              <a:t>：</a:t>
            </a:r>
            <a:r>
              <a:rPr lang="en-US" altLang="zh-CN" sz="2000" b="1" dirty="0"/>
              <a:t>sam_vit_h_4b8939.pth</a:t>
            </a:r>
            <a:endParaRPr lang="zh-CN" altLang="en-US" sz="2000" b="1" dirty="0"/>
          </a:p>
        </p:txBody>
      </p:sp>
      <p:sp>
        <p:nvSpPr>
          <p:cNvPr id="8" name="标题 1">
            <a:extLst>
              <a:ext uri="{FF2B5EF4-FFF2-40B4-BE49-F238E27FC236}">
                <a16:creationId xmlns:a16="http://schemas.microsoft.com/office/drawing/2014/main" id="{EA4C7DAF-2CA1-FC12-B4C7-0240506C986A}"/>
              </a:ext>
            </a:extLst>
          </p:cNvPr>
          <p:cNvSpPr>
            <a:spLocks noGrp="1"/>
          </p:cNvSpPr>
          <p:nvPr>
            <p:ph type="title"/>
          </p:nvPr>
        </p:nvSpPr>
        <p:spPr>
          <a:xfrm>
            <a:off x="288670" y="74075"/>
            <a:ext cx="10816035" cy="548640"/>
          </a:xfrm>
        </p:spPr>
        <p:txBody>
          <a:bodyPr/>
          <a:lstStyle/>
          <a:p>
            <a:r>
              <a:rPr lang="en-US" altLang="zh-CN" dirty="0"/>
              <a:t>Exercise 2: Installing and configuring the SAM environment</a:t>
            </a:r>
            <a:endParaRPr lang="zh-CN" altLang="en-US" dirty="0"/>
          </a:p>
        </p:txBody>
      </p:sp>
    </p:spTree>
    <p:extLst>
      <p:ext uri="{BB962C8B-B14F-4D97-AF65-F5344CB8AC3E}">
        <p14:creationId xmlns:p14="http://schemas.microsoft.com/office/powerpoint/2010/main" val="973948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8670" y="74075"/>
            <a:ext cx="10816035" cy="548640"/>
          </a:xfrm>
        </p:spPr>
        <p:txBody>
          <a:bodyPr/>
          <a:lstStyle/>
          <a:p>
            <a:r>
              <a:rPr lang="en-US" altLang="zh-CN" dirty="0"/>
              <a:t>Exercise  3</a:t>
            </a:r>
            <a:r>
              <a:rPr lang="zh-CN" altLang="en-US" dirty="0"/>
              <a:t>：</a:t>
            </a:r>
            <a:r>
              <a:rPr lang="en-US" altLang="zh-CN" dirty="0"/>
              <a:t>Using SAM </a:t>
            </a:r>
            <a:r>
              <a:rPr lang="en-US" altLang="zh-CN" dirty="0" err="1"/>
              <a:t>atuo</a:t>
            </a:r>
            <a:r>
              <a:rPr lang="en-US" altLang="zh-CN" dirty="0"/>
              <a:t> generate  image mask</a:t>
            </a:r>
            <a:endParaRPr lang="zh-CN" altLang="en-US" dirty="0"/>
          </a:p>
        </p:txBody>
      </p:sp>
      <p:sp>
        <p:nvSpPr>
          <p:cNvPr id="4" name="文本框 3"/>
          <p:cNvSpPr txBox="1"/>
          <p:nvPr/>
        </p:nvSpPr>
        <p:spPr>
          <a:xfrm>
            <a:off x="216751" y="881901"/>
            <a:ext cx="5711438" cy="369332"/>
          </a:xfrm>
          <a:prstGeom prst="rect">
            <a:avLst/>
          </a:prstGeom>
          <a:noFill/>
        </p:spPr>
        <p:txBody>
          <a:bodyPr wrap="square" rtlCol="0">
            <a:spAutoFit/>
          </a:bodyPr>
          <a:lstStyle/>
          <a:p>
            <a:r>
              <a:rPr lang="en-US" altLang="zh-CN" b="1"/>
              <a:t>automatic_mask_generator_example.ipynb</a:t>
            </a:r>
            <a:endParaRPr lang="zh-CN" altLang="en-US" b="1"/>
          </a:p>
        </p:txBody>
      </p:sp>
      <p:pic>
        <p:nvPicPr>
          <p:cNvPr id="5" name="图片 4" descr="屏幕剪辑"/>
          <p:cNvPicPr>
            <a:picLocks noChangeAspect="1"/>
          </p:cNvPicPr>
          <p:nvPr/>
        </p:nvPicPr>
        <p:blipFill rotWithShape="1">
          <a:blip r:embed="rId3">
            <a:extLst>
              <a:ext uri="{28A0092B-C50C-407E-A947-70E740481C1C}">
                <a14:useLocalDpi xmlns:a14="http://schemas.microsoft.com/office/drawing/2010/main" val="0"/>
              </a:ext>
            </a:extLst>
          </a:blip>
          <a:srcRect t="1853" b="6398"/>
          <a:stretch/>
        </p:blipFill>
        <p:spPr>
          <a:xfrm>
            <a:off x="1482378" y="1510419"/>
            <a:ext cx="9346058" cy="4902104"/>
          </a:xfrm>
          <a:prstGeom prst="rect">
            <a:avLst/>
          </a:prstGeom>
        </p:spPr>
      </p:pic>
    </p:spTree>
    <p:extLst>
      <p:ext uri="{BB962C8B-B14F-4D97-AF65-F5344CB8AC3E}">
        <p14:creationId xmlns:p14="http://schemas.microsoft.com/office/powerpoint/2010/main" val="565784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8670" y="74075"/>
            <a:ext cx="10816035" cy="548640"/>
          </a:xfrm>
        </p:spPr>
        <p:txBody>
          <a:bodyPr/>
          <a:lstStyle/>
          <a:p>
            <a:r>
              <a:rPr lang="en-US" altLang="zh-CN" dirty="0"/>
              <a:t>Exercise  4</a:t>
            </a:r>
            <a:r>
              <a:rPr lang="zh-CN" altLang="en-US" dirty="0"/>
              <a:t>：</a:t>
            </a:r>
            <a:r>
              <a:rPr lang="en-US" altLang="zh-CN" dirty="0"/>
              <a:t>using</a:t>
            </a:r>
            <a:r>
              <a:rPr lang="zh-CN" altLang="en-US" dirty="0"/>
              <a:t> </a:t>
            </a:r>
            <a:r>
              <a:rPr lang="en-US" altLang="zh-CN" dirty="0"/>
              <a:t>prompts to choose objects</a:t>
            </a:r>
            <a:endParaRPr lang="zh-CN" altLang="en-US" dirty="0"/>
          </a:p>
        </p:txBody>
      </p:sp>
      <p:sp>
        <p:nvSpPr>
          <p:cNvPr id="4" name="文本框 3"/>
          <p:cNvSpPr txBox="1"/>
          <p:nvPr/>
        </p:nvSpPr>
        <p:spPr>
          <a:xfrm>
            <a:off x="216751" y="881901"/>
            <a:ext cx="5711438" cy="369332"/>
          </a:xfrm>
          <a:prstGeom prst="rect">
            <a:avLst/>
          </a:prstGeom>
          <a:noFill/>
        </p:spPr>
        <p:txBody>
          <a:bodyPr wrap="square" rtlCol="0">
            <a:spAutoFit/>
          </a:bodyPr>
          <a:lstStyle/>
          <a:p>
            <a:r>
              <a:rPr lang="en-US" altLang="zh-CN" b="1" dirty="0" err="1"/>
              <a:t>predictor_example.ipynb</a:t>
            </a:r>
            <a:endParaRPr lang="zh-CN" altLang="en-US" b="1" dirty="0"/>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2088" y="1428227"/>
            <a:ext cx="8756897" cy="5008534"/>
          </a:xfrm>
          <a:prstGeom prst="rect">
            <a:avLst/>
          </a:prstGeom>
        </p:spPr>
      </p:pic>
    </p:spTree>
    <p:extLst>
      <p:ext uri="{BB962C8B-B14F-4D97-AF65-F5344CB8AC3E}">
        <p14:creationId xmlns:p14="http://schemas.microsoft.com/office/powerpoint/2010/main" val="2754387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1393" y="90927"/>
            <a:ext cx="10816035" cy="548640"/>
          </a:xfrm>
        </p:spPr>
        <p:txBody>
          <a:bodyPr/>
          <a:lstStyle/>
          <a:p>
            <a:r>
              <a:rPr lang="zh-CN" altLang="en-US"/>
              <a:t>课程主要部分</a:t>
            </a:r>
          </a:p>
        </p:txBody>
      </p:sp>
      <p:sp>
        <p:nvSpPr>
          <p:cNvPr id="16" name="矩形 15"/>
          <p:cNvSpPr/>
          <p:nvPr>
            <p:custDataLst>
              <p:tags r:id="rId1"/>
            </p:custDataLst>
          </p:nvPr>
        </p:nvSpPr>
        <p:spPr>
          <a:xfrm>
            <a:off x="247650" y="749935"/>
            <a:ext cx="2726690" cy="55791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custDataLst>
              <p:tags r:id="rId2"/>
            </p:custDataLst>
          </p:nvPr>
        </p:nvSpPr>
        <p:spPr>
          <a:xfrm>
            <a:off x="540385" y="980757"/>
            <a:ext cx="2141220" cy="508508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custDataLst>
              <p:tags r:id="rId3"/>
            </p:custDataLst>
          </p:nvPr>
        </p:nvSpPr>
        <p:spPr>
          <a:xfrm>
            <a:off x="714472" y="2629634"/>
            <a:ext cx="1899773" cy="646331"/>
          </a:xfrm>
          <a:prstGeom prst="rect">
            <a:avLst/>
          </a:prstGeom>
          <a:noFill/>
          <a:ln>
            <a:noFill/>
          </a:ln>
        </p:spPr>
        <p:txBody>
          <a:bodyPr wrap="square" rtlCol="0" anchor="t">
            <a:spAutoFit/>
          </a:bodyPr>
          <a:lstStyle/>
          <a:p>
            <a:pPr algn="ctr"/>
            <a:r>
              <a:rPr kumimoji="1" lang="en-US" altLang="zh-CN" sz="3600" b="1" dirty="0">
                <a:solidFill>
                  <a:schemeClr val="bg1"/>
                </a:solidFill>
                <a:effectLst/>
                <a:latin typeface="微软雅黑" panose="020B0503020204020204" charset="-122"/>
                <a:ea typeface="微软雅黑" panose="020B0503020204020204" charset="-122"/>
              </a:rPr>
              <a:t>outline</a:t>
            </a:r>
            <a:endParaRPr kumimoji="1" lang="zh-CN" altLang="en-US" sz="3600" b="1" dirty="0">
              <a:solidFill>
                <a:schemeClr val="bg1"/>
              </a:solidFill>
              <a:effectLst/>
              <a:latin typeface="微软雅黑" panose="020B0503020204020204" charset="-122"/>
              <a:ea typeface="微软雅黑" panose="020B0503020204020204" charset="-122"/>
            </a:endParaRPr>
          </a:p>
        </p:txBody>
      </p:sp>
      <p:grpSp>
        <p:nvGrpSpPr>
          <p:cNvPr id="44" name="组合 43"/>
          <p:cNvGrpSpPr/>
          <p:nvPr/>
        </p:nvGrpSpPr>
        <p:grpSpPr>
          <a:xfrm>
            <a:off x="5050155" y="2220595"/>
            <a:ext cx="3698875" cy="708025"/>
            <a:chOff x="7058" y="3031"/>
            <a:chExt cx="5825" cy="1115"/>
          </a:xfrm>
        </p:grpSpPr>
        <p:sp>
          <p:nvSpPr>
            <p:cNvPr id="46" name="矩形 45"/>
            <p:cNvSpPr>
              <a:spLocks noChangeAspect="1"/>
            </p:cNvSpPr>
            <p:nvPr/>
          </p:nvSpPr>
          <p:spPr>
            <a:xfrm>
              <a:off x="7530" y="3256"/>
              <a:ext cx="850" cy="850"/>
            </a:xfrm>
            <a:prstGeom prst="rect">
              <a:avLst/>
            </a:prstGeom>
            <a:solidFill>
              <a:srgbClr val="F1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47" name="文本框 46"/>
            <p:cNvSpPr txBox="1"/>
            <p:nvPr/>
          </p:nvSpPr>
          <p:spPr>
            <a:xfrm>
              <a:off x="8736" y="3270"/>
              <a:ext cx="4147" cy="751"/>
            </a:xfrm>
            <a:prstGeom prst="rect">
              <a:avLst/>
            </a:prstGeom>
            <a:noFill/>
          </p:spPr>
          <p:txBody>
            <a:bodyPr wrap="none" rtlCol="0">
              <a:spAutoFit/>
            </a:bodyPr>
            <a:lstStyle/>
            <a:p>
              <a:pPr algn="l">
                <a:lnSpc>
                  <a:spcPct val="100000"/>
                </a:lnSpc>
              </a:pPr>
              <a:r>
                <a:rPr lang="en-US" altLang="zh-CN" sz="2500" b="1" dirty="0">
                  <a:latin typeface="微软雅黑" panose="020B0503020204020204" pitchFamily="34" charset="-122"/>
                  <a:ea typeface="微软雅黑" panose="020B0503020204020204" pitchFamily="34" charset="-122"/>
                  <a:sym typeface="+mn-ea"/>
                </a:rPr>
                <a:t>SAM</a:t>
              </a:r>
              <a:r>
                <a:rPr lang="zh-CN" altLang="en-US" sz="2500" b="1" dirty="0">
                  <a:latin typeface="微软雅黑" panose="020B0503020204020204" pitchFamily="34" charset="-122"/>
                  <a:ea typeface="微软雅黑" panose="020B0503020204020204" pitchFamily="34" charset="-122"/>
                  <a:sym typeface="+mn-ea"/>
                </a:rPr>
                <a:t> </a:t>
              </a:r>
              <a:r>
                <a:rPr lang="en-US" altLang="zh-CN" sz="2500" b="1" dirty="0">
                  <a:latin typeface="微软雅黑" panose="020B0503020204020204" pitchFamily="34" charset="-122"/>
                  <a:ea typeface="微软雅黑" panose="020B0503020204020204" pitchFamily="34" charset="-122"/>
                  <a:sym typeface="+mn-ea"/>
                </a:rPr>
                <a:t>algorithm</a:t>
              </a:r>
              <a:endParaRPr lang="zh-CN" altLang="en-US" sz="2500" b="1" dirty="0">
                <a:latin typeface="微软雅黑" panose="020B0503020204020204" pitchFamily="34" charset="-122"/>
                <a:ea typeface="微软雅黑" panose="020B0503020204020204" pitchFamily="34" charset="-122"/>
                <a:sym typeface="+mn-ea"/>
              </a:endParaRPr>
            </a:p>
          </p:txBody>
        </p:sp>
        <p:sp>
          <p:nvSpPr>
            <p:cNvPr id="48" name="矩形 47"/>
            <p:cNvSpPr/>
            <p:nvPr/>
          </p:nvSpPr>
          <p:spPr>
            <a:xfrm>
              <a:off x="7058" y="3031"/>
              <a:ext cx="1190" cy="1115"/>
            </a:xfrm>
            <a:prstGeom prst="rect">
              <a:avLst/>
            </a:prstGeom>
          </p:spPr>
          <p:txBody>
            <a:bodyPr wrap="none">
              <a:spAutoFit/>
            </a:bodyPr>
            <a:lstStyle/>
            <a:p>
              <a:pPr algn="ctr"/>
              <a:r>
                <a:rPr kumimoji="1" lang="en-US" altLang="zh-CN" sz="4000" b="1" i="1">
                  <a:solidFill>
                    <a:srgbClr val="2164ED"/>
                  </a:solidFill>
                  <a:latin typeface="Arial" panose="020B0604020202020204" pitchFamily="34" charset="0"/>
                  <a:ea typeface="微软雅黑" panose="020B0503020204020204" pitchFamily="34" charset="-122"/>
                  <a:cs typeface="Arial" panose="020B0604020202020204" pitchFamily="34" charset="0"/>
                </a:rPr>
                <a:t>0</a:t>
              </a:r>
              <a:r>
                <a:rPr kumimoji="1" lang="en-US" altLang="zh-CN" sz="4000" b="1" i="1" dirty="0">
                  <a:solidFill>
                    <a:srgbClr val="2164ED"/>
                  </a:solidFill>
                  <a:latin typeface="Arial" panose="020B0604020202020204" pitchFamily="34" charset="0"/>
                  <a:ea typeface="微软雅黑" panose="020B0503020204020204" pitchFamily="34" charset="-122"/>
                  <a:cs typeface="Arial" panose="020B0604020202020204" pitchFamily="34" charset="0"/>
                </a:rPr>
                <a:t>1</a:t>
              </a:r>
              <a:endParaRPr kumimoji="1" lang="zh-CN" altLang="en-US" sz="4000" b="1" i="1" dirty="0">
                <a:solidFill>
                  <a:srgbClr val="2164ED"/>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49" name="组合 48"/>
          <p:cNvGrpSpPr/>
          <p:nvPr/>
        </p:nvGrpSpPr>
        <p:grpSpPr>
          <a:xfrm>
            <a:off x="5053965" y="3136265"/>
            <a:ext cx="3951605" cy="706755"/>
            <a:chOff x="7064" y="4567"/>
            <a:chExt cx="6223" cy="1113"/>
          </a:xfrm>
        </p:grpSpPr>
        <p:sp>
          <p:nvSpPr>
            <p:cNvPr id="50" name="矩形 49"/>
            <p:cNvSpPr>
              <a:spLocks noChangeAspect="1"/>
            </p:cNvSpPr>
            <p:nvPr/>
          </p:nvSpPr>
          <p:spPr>
            <a:xfrm>
              <a:off x="7530" y="4787"/>
              <a:ext cx="850" cy="850"/>
            </a:xfrm>
            <a:prstGeom prst="rect">
              <a:avLst/>
            </a:prstGeom>
            <a:solidFill>
              <a:srgbClr val="F1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51" name="文本框 50"/>
            <p:cNvSpPr txBox="1"/>
            <p:nvPr/>
          </p:nvSpPr>
          <p:spPr>
            <a:xfrm>
              <a:off x="8736" y="4801"/>
              <a:ext cx="4551" cy="751"/>
            </a:xfrm>
            <a:prstGeom prst="rect">
              <a:avLst/>
            </a:prstGeom>
            <a:noFill/>
          </p:spPr>
          <p:txBody>
            <a:bodyPr wrap="none" rtlCol="0">
              <a:spAutoFit/>
            </a:bodyPr>
            <a:lstStyle/>
            <a:p>
              <a:pPr algn="l">
                <a:lnSpc>
                  <a:spcPct val="100000"/>
                </a:lnSpc>
                <a:spcBef>
                  <a:spcPct val="0"/>
                </a:spcBef>
              </a:pPr>
              <a:r>
                <a:rPr lang="en-US" altLang="zh-CN" sz="2500" b="1" dirty="0">
                  <a:latin typeface="微软雅黑" panose="020B0503020204020204" pitchFamily="34" charset="-122"/>
                  <a:ea typeface="微软雅黑" panose="020B0503020204020204" pitchFamily="34" charset="-122"/>
                  <a:sym typeface="+mn-ea"/>
                </a:rPr>
                <a:t>SAM</a:t>
              </a:r>
              <a:r>
                <a:rPr lang="zh-CN" altLang="en-US" sz="2500" b="1" dirty="0">
                  <a:latin typeface="微软雅黑" panose="020B0503020204020204" pitchFamily="34" charset="-122"/>
                  <a:ea typeface="微软雅黑" panose="020B0503020204020204" pitchFamily="34" charset="-122"/>
                  <a:sym typeface="+mn-ea"/>
                </a:rPr>
                <a:t> </a:t>
              </a:r>
              <a:r>
                <a:rPr lang="en-US" altLang="zh-CN" sz="2500" b="1" dirty="0">
                  <a:latin typeface="微软雅黑" panose="020B0503020204020204" pitchFamily="34" charset="-122"/>
                  <a:ea typeface="微软雅黑" panose="020B0503020204020204" pitchFamily="34" charset="-122"/>
                  <a:sym typeface="+mn-ea"/>
                </a:rPr>
                <a:t>experiment</a:t>
              </a:r>
              <a:endParaRPr lang="zh-CN" altLang="en-US" sz="2500" b="1" dirty="0">
                <a:latin typeface="微软雅黑" panose="020B0503020204020204" pitchFamily="34" charset="-122"/>
                <a:ea typeface="微软雅黑" panose="020B0503020204020204" pitchFamily="34" charset="-122"/>
                <a:sym typeface="+mn-ea"/>
              </a:endParaRPr>
            </a:p>
          </p:txBody>
        </p:sp>
        <p:sp>
          <p:nvSpPr>
            <p:cNvPr id="52" name="矩形 51"/>
            <p:cNvSpPr/>
            <p:nvPr/>
          </p:nvSpPr>
          <p:spPr>
            <a:xfrm>
              <a:off x="7064" y="4567"/>
              <a:ext cx="1178" cy="1113"/>
            </a:xfrm>
            <a:prstGeom prst="rect">
              <a:avLst/>
            </a:prstGeom>
          </p:spPr>
          <p:txBody>
            <a:bodyPr wrap="none">
              <a:spAutoFit/>
            </a:bodyPr>
            <a:lstStyle/>
            <a:p>
              <a:pPr algn="ctr"/>
              <a:r>
                <a:rPr kumimoji="1" lang="en-US" altLang="zh-CN" sz="4000" b="1" i="1">
                  <a:solidFill>
                    <a:srgbClr val="2164ED"/>
                  </a:solidFill>
                  <a:latin typeface="Arial" panose="020B0604020202020204" pitchFamily="34" charset="0"/>
                  <a:ea typeface="微软雅黑" panose="020B0503020204020204" pitchFamily="34" charset="-122"/>
                  <a:cs typeface="Arial" panose="020B0604020202020204" pitchFamily="34" charset="0"/>
                </a:rPr>
                <a:t>0</a:t>
              </a:r>
              <a:r>
                <a:rPr kumimoji="1" lang="en-US" altLang="en-US" sz="4000" b="1" i="1">
                  <a:solidFill>
                    <a:srgbClr val="2164ED"/>
                  </a:solidFill>
                  <a:latin typeface="Arial" panose="020B0604020202020204" pitchFamily="34" charset="0"/>
                  <a:ea typeface="微软雅黑" panose="020B0503020204020204" pitchFamily="34" charset="-122"/>
                  <a:cs typeface="Arial" panose="020B0604020202020204" pitchFamily="34" charset="0"/>
                </a:rPr>
                <a:t>2</a:t>
              </a:r>
              <a:endParaRPr kumimoji="1" lang="zh-CN" altLang="en-US" sz="4000" b="1" i="1" dirty="0">
                <a:solidFill>
                  <a:srgbClr val="2164ED"/>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53" name="组合 52"/>
          <p:cNvGrpSpPr/>
          <p:nvPr/>
        </p:nvGrpSpPr>
        <p:grpSpPr>
          <a:xfrm>
            <a:off x="5064125" y="4040505"/>
            <a:ext cx="4062730" cy="706755"/>
            <a:chOff x="7064" y="4567"/>
            <a:chExt cx="6398" cy="1113"/>
          </a:xfrm>
        </p:grpSpPr>
        <p:sp>
          <p:nvSpPr>
            <p:cNvPr id="54" name="矩形 53"/>
            <p:cNvSpPr>
              <a:spLocks noChangeAspect="1"/>
            </p:cNvSpPr>
            <p:nvPr/>
          </p:nvSpPr>
          <p:spPr>
            <a:xfrm>
              <a:off x="7530" y="4787"/>
              <a:ext cx="850" cy="850"/>
            </a:xfrm>
            <a:prstGeom prst="rect">
              <a:avLst/>
            </a:prstGeom>
            <a:solidFill>
              <a:srgbClr val="F1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55" name="文本框 54"/>
            <p:cNvSpPr txBox="1"/>
            <p:nvPr/>
          </p:nvSpPr>
          <p:spPr>
            <a:xfrm>
              <a:off x="8736" y="4801"/>
              <a:ext cx="4726" cy="751"/>
            </a:xfrm>
            <a:prstGeom prst="rect">
              <a:avLst/>
            </a:prstGeom>
            <a:noFill/>
          </p:spPr>
          <p:txBody>
            <a:bodyPr wrap="none" rtlCol="0">
              <a:spAutoFit/>
            </a:bodyPr>
            <a:lstStyle/>
            <a:p>
              <a:r>
                <a:rPr lang="en-US" altLang="zh-CN" sz="2500" b="1" dirty="0">
                  <a:latin typeface="微软雅黑" panose="020B0503020204020204" pitchFamily="34" charset="-122"/>
                  <a:sym typeface="+mn-ea"/>
                </a:rPr>
                <a:t>SAM applications</a:t>
              </a:r>
              <a:endParaRPr lang="zh-CN" altLang="en-US" sz="2500" b="1" dirty="0">
                <a:latin typeface="微软雅黑" panose="020B0503020204020204" pitchFamily="34" charset="-122"/>
                <a:ea typeface="微软雅黑" panose="020B0503020204020204" pitchFamily="34" charset="-122"/>
                <a:sym typeface="+mn-ea"/>
              </a:endParaRPr>
            </a:p>
          </p:txBody>
        </p:sp>
        <p:sp>
          <p:nvSpPr>
            <p:cNvPr id="56" name="矩形 55"/>
            <p:cNvSpPr/>
            <p:nvPr/>
          </p:nvSpPr>
          <p:spPr>
            <a:xfrm>
              <a:off x="7064" y="4567"/>
              <a:ext cx="1178" cy="1113"/>
            </a:xfrm>
            <a:prstGeom prst="rect">
              <a:avLst/>
            </a:prstGeom>
          </p:spPr>
          <p:txBody>
            <a:bodyPr wrap="none">
              <a:spAutoFit/>
            </a:bodyPr>
            <a:lstStyle/>
            <a:p>
              <a:pPr algn="ctr"/>
              <a:r>
                <a:rPr kumimoji="1" lang="en-US" altLang="zh-CN" sz="4000" b="1" i="1">
                  <a:solidFill>
                    <a:srgbClr val="2164ED"/>
                  </a:solidFill>
                  <a:latin typeface="Arial" panose="020B0604020202020204" pitchFamily="34" charset="0"/>
                  <a:ea typeface="微软雅黑" panose="020B0503020204020204" pitchFamily="34" charset="-122"/>
                  <a:cs typeface="Arial" panose="020B0604020202020204" pitchFamily="34" charset="0"/>
                </a:rPr>
                <a:t>0</a:t>
              </a:r>
              <a:r>
                <a:rPr kumimoji="1" lang="en-US" altLang="en-US" sz="4000" b="1" i="1">
                  <a:solidFill>
                    <a:srgbClr val="2164ED"/>
                  </a:solidFill>
                  <a:latin typeface="Arial" panose="020B0604020202020204" pitchFamily="34" charset="0"/>
                  <a:ea typeface="微软雅黑" panose="020B0503020204020204" pitchFamily="34" charset="-122"/>
                  <a:cs typeface="Arial" panose="020B0604020202020204" pitchFamily="34" charset="0"/>
                </a:rPr>
                <a:t>3</a:t>
              </a:r>
              <a:endParaRPr kumimoji="1" lang="zh-CN" altLang="en-US" sz="4000" b="1" i="1" dirty="0">
                <a:solidFill>
                  <a:srgbClr val="2164ED"/>
                </a:solidFill>
                <a:latin typeface="Arial" panose="020B0604020202020204" pitchFamily="34" charset="0"/>
                <a:ea typeface="微软雅黑" panose="020B0503020204020204" pitchFamily="34" charset="-122"/>
                <a:cs typeface="Arial" panose="020B0604020202020204" pitchFamily="34" charset="0"/>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8670" y="74075"/>
            <a:ext cx="10816035" cy="548640"/>
          </a:xfrm>
        </p:spPr>
        <p:txBody>
          <a:bodyPr/>
          <a:lstStyle/>
          <a:p>
            <a:r>
              <a:rPr lang="en-US" altLang="zh-CN" dirty="0"/>
              <a:t>Exercise 5: Specify a specific goal through additional points</a:t>
            </a:r>
            <a:endParaRPr lang="zh-CN" altLang="en-US" dirty="0"/>
          </a:p>
        </p:txBody>
      </p:sp>
      <p:sp>
        <p:nvSpPr>
          <p:cNvPr id="4" name="文本框 3"/>
          <p:cNvSpPr txBox="1"/>
          <p:nvPr/>
        </p:nvSpPr>
        <p:spPr>
          <a:xfrm>
            <a:off x="216751" y="881901"/>
            <a:ext cx="5711438" cy="369332"/>
          </a:xfrm>
          <a:prstGeom prst="rect">
            <a:avLst/>
          </a:prstGeom>
          <a:noFill/>
        </p:spPr>
        <p:txBody>
          <a:bodyPr wrap="square" rtlCol="0">
            <a:spAutoFit/>
          </a:bodyPr>
          <a:lstStyle/>
          <a:p>
            <a:r>
              <a:rPr lang="en-US" altLang="zh-CN" b="1"/>
              <a:t>predictor_example.ipynb</a:t>
            </a:r>
            <a:endParaRPr lang="zh-CN" altLang="en-US" b="1"/>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4687" y="1510419"/>
            <a:ext cx="8874238" cy="5033523"/>
          </a:xfrm>
          <a:prstGeom prst="rect">
            <a:avLst/>
          </a:prstGeom>
        </p:spPr>
      </p:pic>
    </p:spTree>
    <p:extLst>
      <p:ext uri="{BB962C8B-B14F-4D97-AF65-F5344CB8AC3E}">
        <p14:creationId xmlns:p14="http://schemas.microsoft.com/office/powerpoint/2010/main" val="1854952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8670" y="74075"/>
            <a:ext cx="10816035" cy="548640"/>
          </a:xfrm>
        </p:spPr>
        <p:txBody>
          <a:bodyPr/>
          <a:lstStyle/>
          <a:p>
            <a:r>
              <a:rPr lang="en-US" altLang="zh-CN" dirty="0"/>
              <a:t>Exercise 6: Specify an object through a box</a:t>
            </a:r>
            <a:endParaRPr lang="zh-CN" altLang="en-US" b="0" dirty="0"/>
          </a:p>
        </p:txBody>
      </p:sp>
      <p:sp>
        <p:nvSpPr>
          <p:cNvPr id="4" name="文本框 3"/>
          <p:cNvSpPr txBox="1"/>
          <p:nvPr/>
        </p:nvSpPr>
        <p:spPr>
          <a:xfrm>
            <a:off x="216751" y="881901"/>
            <a:ext cx="5711438" cy="369332"/>
          </a:xfrm>
          <a:prstGeom prst="rect">
            <a:avLst/>
          </a:prstGeom>
          <a:noFill/>
        </p:spPr>
        <p:txBody>
          <a:bodyPr wrap="square" rtlCol="0">
            <a:spAutoFit/>
          </a:bodyPr>
          <a:lstStyle/>
          <a:p>
            <a:r>
              <a:rPr lang="en-US" altLang="zh-CN" b="1"/>
              <a:t>predictor_example.ipynb</a:t>
            </a:r>
            <a:endParaRPr lang="zh-CN" altLang="en-US" b="1"/>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966" y="622715"/>
            <a:ext cx="6251725" cy="5966533"/>
          </a:xfrm>
          <a:prstGeom prst="rect">
            <a:avLst/>
          </a:prstGeom>
        </p:spPr>
      </p:pic>
    </p:spTree>
    <p:extLst>
      <p:ext uri="{BB962C8B-B14F-4D97-AF65-F5344CB8AC3E}">
        <p14:creationId xmlns:p14="http://schemas.microsoft.com/office/powerpoint/2010/main" val="8474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8670" y="74075"/>
            <a:ext cx="10816035" cy="548640"/>
          </a:xfrm>
        </p:spPr>
        <p:txBody>
          <a:bodyPr/>
          <a:lstStyle/>
          <a:p>
            <a:r>
              <a:rPr lang="en-US" altLang="zh-CN" dirty="0"/>
              <a:t>Exercise 7: Combining Points and Boxes</a:t>
            </a:r>
            <a:endParaRPr lang="zh-CN" altLang="en-US" b="0" dirty="0"/>
          </a:p>
        </p:txBody>
      </p:sp>
      <p:sp>
        <p:nvSpPr>
          <p:cNvPr id="4" name="文本框 3"/>
          <p:cNvSpPr txBox="1"/>
          <p:nvPr/>
        </p:nvSpPr>
        <p:spPr>
          <a:xfrm>
            <a:off x="216751" y="881901"/>
            <a:ext cx="5711438" cy="369332"/>
          </a:xfrm>
          <a:prstGeom prst="rect">
            <a:avLst/>
          </a:prstGeom>
          <a:noFill/>
        </p:spPr>
        <p:txBody>
          <a:bodyPr wrap="square" rtlCol="0">
            <a:spAutoFit/>
          </a:bodyPr>
          <a:lstStyle/>
          <a:p>
            <a:r>
              <a:rPr lang="en-US" altLang="zh-CN" b="1"/>
              <a:t>predictor_example.ipynb</a:t>
            </a:r>
            <a:endParaRPr lang="zh-CN" altLang="en-US" b="1"/>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445" y="1364837"/>
            <a:ext cx="8897999" cy="5010277"/>
          </a:xfrm>
          <a:prstGeom prst="rect">
            <a:avLst/>
          </a:prstGeom>
        </p:spPr>
      </p:pic>
    </p:spTree>
    <p:extLst>
      <p:ext uri="{BB962C8B-B14F-4D97-AF65-F5344CB8AC3E}">
        <p14:creationId xmlns:p14="http://schemas.microsoft.com/office/powerpoint/2010/main" val="4168961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8670" y="74075"/>
            <a:ext cx="10816035" cy="548640"/>
          </a:xfrm>
        </p:spPr>
        <p:txBody>
          <a:bodyPr/>
          <a:lstStyle/>
          <a:p>
            <a:r>
              <a:rPr lang="en-US" altLang="zh-CN" dirty="0"/>
              <a:t>Exercise 8: Batch prompts input</a:t>
            </a:r>
            <a:endParaRPr lang="zh-CN" altLang="en-US" b="0" dirty="0"/>
          </a:p>
        </p:txBody>
      </p:sp>
      <p:sp>
        <p:nvSpPr>
          <p:cNvPr id="4" name="文本框 3"/>
          <p:cNvSpPr txBox="1"/>
          <p:nvPr/>
        </p:nvSpPr>
        <p:spPr>
          <a:xfrm>
            <a:off x="124284" y="697235"/>
            <a:ext cx="5711438" cy="369332"/>
          </a:xfrm>
          <a:prstGeom prst="rect">
            <a:avLst/>
          </a:prstGeom>
          <a:noFill/>
        </p:spPr>
        <p:txBody>
          <a:bodyPr wrap="square" rtlCol="0">
            <a:spAutoFit/>
          </a:bodyPr>
          <a:lstStyle/>
          <a:p>
            <a:r>
              <a:rPr lang="en-US" altLang="zh-CN" b="1"/>
              <a:t>predictor_example.ipynb</a:t>
            </a:r>
            <a:endParaRPr lang="zh-CN" altLang="en-US" b="1"/>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9349" y="1407677"/>
            <a:ext cx="8622978" cy="4996779"/>
          </a:xfrm>
          <a:prstGeom prst="rect">
            <a:avLst/>
          </a:prstGeom>
        </p:spPr>
      </p:pic>
    </p:spTree>
    <p:extLst>
      <p:ext uri="{BB962C8B-B14F-4D97-AF65-F5344CB8AC3E}">
        <p14:creationId xmlns:p14="http://schemas.microsoft.com/office/powerpoint/2010/main" val="12181017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8670" y="74075"/>
            <a:ext cx="10816035" cy="548640"/>
          </a:xfrm>
        </p:spPr>
        <p:txBody>
          <a:bodyPr/>
          <a:lstStyle/>
          <a:p>
            <a:r>
              <a:rPr lang="en-US" altLang="zh-CN" dirty="0"/>
              <a:t>Exercise 9: End to end batch processing</a:t>
            </a:r>
            <a:endParaRPr lang="zh-CN" altLang="en-US" b="0" dirty="0"/>
          </a:p>
        </p:txBody>
      </p:sp>
      <p:sp>
        <p:nvSpPr>
          <p:cNvPr id="4" name="文本框 3"/>
          <p:cNvSpPr txBox="1"/>
          <p:nvPr/>
        </p:nvSpPr>
        <p:spPr>
          <a:xfrm>
            <a:off x="124284" y="697235"/>
            <a:ext cx="5711438" cy="369332"/>
          </a:xfrm>
          <a:prstGeom prst="rect">
            <a:avLst/>
          </a:prstGeom>
          <a:noFill/>
        </p:spPr>
        <p:txBody>
          <a:bodyPr wrap="square" rtlCol="0">
            <a:spAutoFit/>
          </a:bodyPr>
          <a:lstStyle/>
          <a:p>
            <a:r>
              <a:rPr lang="en-US" altLang="zh-CN" b="1"/>
              <a:t>predictor_example.ipynb</a:t>
            </a:r>
            <a:endParaRPr lang="zh-CN" altLang="en-US" b="1"/>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9349" y="1407677"/>
            <a:ext cx="8622978" cy="4996779"/>
          </a:xfrm>
          <a:prstGeom prst="rect">
            <a:avLst/>
          </a:prstGeom>
        </p:spPr>
      </p:pic>
    </p:spTree>
    <p:extLst>
      <p:ext uri="{BB962C8B-B14F-4D97-AF65-F5344CB8AC3E}">
        <p14:creationId xmlns:p14="http://schemas.microsoft.com/office/powerpoint/2010/main" val="28947281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78761" y="2439697"/>
            <a:ext cx="9029179" cy="1569660"/>
            <a:chOff x="2879405" y="2489688"/>
            <a:chExt cx="9029179" cy="1569660"/>
          </a:xfrm>
        </p:grpSpPr>
        <p:sp>
          <p:nvSpPr>
            <p:cNvPr id="4" name="文本框 3"/>
            <p:cNvSpPr txBox="1"/>
            <p:nvPr>
              <p:custDataLst>
                <p:tags r:id="rId1"/>
              </p:custDataLst>
            </p:nvPr>
          </p:nvSpPr>
          <p:spPr>
            <a:xfrm>
              <a:off x="6510953" y="3063492"/>
              <a:ext cx="5397631" cy="830997"/>
            </a:xfrm>
            <a:prstGeom prst="rect">
              <a:avLst/>
            </a:prstGeom>
            <a:noFill/>
          </p:spPr>
          <p:txBody>
            <a:bodyPr wrap="none" rtlCol="0">
              <a:spAutoFit/>
            </a:bodyPr>
            <a:lstStyle/>
            <a:p>
              <a:pPr algn="ctr"/>
              <a:r>
                <a:rPr lang="en-US" altLang="zh-CN" sz="4800" b="1" dirty="0">
                  <a:latin typeface="微软雅黑" panose="020B0503020204020204" pitchFamily="34" charset="-122"/>
                  <a:sym typeface="+mn-ea"/>
                </a:rPr>
                <a:t>SAM Application</a:t>
              </a:r>
              <a:endParaRPr lang="zh-CN" altLang="en-US" sz="4800" b="1" dirty="0">
                <a:latin typeface="微软雅黑" panose="020B0503020204020204" pitchFamily="34" charset="-122"/>
                <a:sym typeface="+mn-ea"/>
              </a:endParaRPr>
            </a:p>
          </p:txBody>
        </p:sp>
        <p:sp>
          <p:nvSpPr>
            <p:cNvPr id="5" name="矩形 4"/>
            <p:cNvSpPr/>
            <p:nvPr>
              <p:custDataLst>
                <p:tags r:id="rId2"/>
              </p:custDataLst>
            </p:nvPr>
          </p:nvSpPr>
          <p:spPr>
            <a:xfrm>
              <a:off x="2879405" y="2489688"/>
              <a:ext cx="1553631" cy="1569660"/>
            </a:xfrm>
            <a:prstGeom prst="rect">
              <a:avLst/>
            </a:prstGeom>
            <a:noFill/>
          </p:spPr>
          <p:txBody>
            <a:bodyPr wrap="none">
              <a:spAutoFit/>
            </a:bodyPr>
            <a:lstStyle/>
            <a:p>
              <a:pPr algn="ctr"/>
              <a:r>
                <a:rPr kumimoji="1" lang="en-US" altLang="zh-CN" sz="9600" b="1" dirty="0">
                  <a:solidFill>
                    <a:srgbClr val="0646FF"/>
                  </a:solidFill>
                  <a:latin typeface="Arial" panose="020B0604020202020204" pitchFamily="34" charset="0"/>
                  <a:ea typeface="微软雅黑" panose="020B0503020204020204" charset="-122"/>
                  <a:cs typeface="Arial" panose="020B0604020202020204" pitchFamily="34" charset="0"/>
                </a:rPr>
                <a:t>03</a:t>
              </a:r>
            </a:p>
          </p:txBody>
        </p:sp>
      </p:grpSp>
    </p:spTree>
    <p:extLst>
      <p:ext uri="{BB962C8B-B14F-4D97-AF65-F5344CB8AC3E}">
        <p14:creationId xmlns:p14="http://schemas.microsoft.com/office/powerpoint/2010/main" val="3156122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微软雅黑" panose="020B0503020204020204" pitchFamily="34" charset="-122"/>
                <a:sym typeface="+mn-ea"/>
              </a:rPr>
              <a:t>SAM</a:t>
            </a:r>
            <a:r>
              <a:rPr lang="zh-CN" altLang="en-US" dirty="0">
                <a:latin typeface="微软雅黑" panose="020B0503020204020204" pitchFamily="34" charset="-122"/>
                <a:sym typeface="+mn-ea"/>
              </a:rPr>
              <a:t> </a:t>
            </a:r>
            <a:r>
              <a:rPr lang="en-US" altLang="zh-CN" dirty="0">
                <a:latin typeface="微软雅黑" panose="020B0503020204020204" pitchFamily="34" charset="-122"/>
                <a:sym typeface="+mn-ea"/>
              </a:rPr>
              <a:t>application</a:t>
            </a:r>
            <a:endParaRPr lang="zh-CN" altLang="en-US" dirty="0"/>
          </a:p>
        </p:txBody>
      </p:sp>
      <p:sp>
        <p:nvSpPr>
          <p:cNvPr id="5" name="文本框 4"/>
          <p:cNvSpPr txBox="1"/>
          <p:nvPr/>
        </p:nvSpPr>
        <p:spPr>
          <a:xfrm>
            <a:off x="457889" y="786438"/>
            <a:ext cx="11276222" cy="1422954"/>
          </a:xfrm>
          <a:prstGeom prst="rect">
            <a:avLst/>
          </a:prstGeom>
          <a:noFill/>
        </p:spPr>
        <p:txBody>
          <a:bodyPr wrap="square" rtlCol="0">
            <a:spAutoFit/>
          </a:bodyPr>
          <a:lstStyle/>
          <a:p>
            <a:pPr>
              <a:lnSpc>
                <a:spcPct val="150000"/>
              </a:lnSpc>
            </a:pPr>
            <a:r>
              <a:rPr lang="en-US" altLang="zh-CN" sz="2000" dirty="0">
                <a:latin typeface="+mj-ea"/>
                <a:ea typeface="+mj-ea"/>
              </a:rPr>
              <a:t>Since the release of the SAM model, there have been more and more secondary applications and derivative projects based on SAM, which have been applied to various tasks:</a:t>
            </a:r>
            <a:endParaRPr lang="zh-CN" altLang="en-US" sz="2000" dirty="0">
              <a:latin typeface="+mj-ea"/>
              <a:ea typeface="+mj-ea"/>
            </a:endParaRPr>
          </a:p>
        </p:txBody>
      </p:sp>
      <p:sp>
        <p:nvSpPr>
          <p:cNvPr id="7" name="文本框 6"/>
          <p:cNvSpPr txBox="1"/>
          <p:nvPr/>
        </p:nvSpPr>
        <p:spPr>
          <a:xfrm>
            <a:off x="1745289" y="2209392"/>
            <a:ext cx="5959011" cy="373127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latin typeface="+mj-ea"/>
                <a:ea typeface="+mj-ea"/>
              </a:rPr>
              <a:t>图像修复</a:t>
            </a:r>
            <a:r>
              <a:rPr lang="en-US" altLang="zh-CN" sz="2000" dirty="0">
                <a:latin typeface="+mj-ea"/>
                <a:ea typeface="+mj-ea"/>
              </a:rPr>
              <a:t>( image inpainting)</a:t>
            </a:r>
          </a:p>
          <a:p>
            <a:pPr marL="285750" indent="-285750">
              <a:lnSpc>
                <a:spcPct val="150000"/>
              </a:lnSpc>
              <a:buFont typeface="Arial" panose="020B0604020202020204" pitchFamily="34" charset="0"/>
              <a:buChar char="•"/>
            </a:pPr>
            <a:r>
              <a:rPr lang="zh-CN" altLang="en-US" sz="2000" dirty="0">
                <a:latin typeface="+mj-ea"/>
                <a:ea typeface="+mj-ea"/>
              </a:rPr>
              <a:t>图像编辑（ </a:t>
            </a:r>
            <a:r>
              <a:rPr lang="en-US" altLang="zh-CN" sz="2000" dirty="0">
                <a:latin typeface="+mj-ea"/>
                <a:ea typeface="+mj-ea"/>
              </a:rPr>
              <a:t>image editing</a:t>
            </a:r>
            <a:r>
              <a:rPr lang="zh-CN" altLang="en-US" sz="2000" dirty="0">
                <a:latin typeface="+mj-ea"/>
                <a:ea typeface="+mj-ea"/>
              </a:rPr>
              <a:t>）</a:t>
            </a:r>
            <a:endParaRPr lang="en-US" altLang="zh-CN" sz="2000" dirty="0">
              <a:latin typeface="+mj-ea"/>
              <a:ea typeface="+mj-ea"/>
            </a:endParaRPr>
          </a:p>
          <a:p>
            <a:pPr marL="285750" indent="-285750">
              <a:lnSpc>
                <a:spcPct val="150000"/>
              </a:lnSpc>
              <a:buFont typeface="Arial" panose="020B0604020202020204" pitchFamily="34" charset="0"/>
              <a:buChar char="•"/>
            </a:pPr>
            <a:r>
              <a:rPr lang="zh-CN" altLang="en-US" sz="2000" dirty="0">
                <a:latin typeface="+mj-ea"/>
                <a:ea typeface="+mj-ea"/>
              </a:rPr>
              <a:t>目标检测（</a:t>
            </a:r>
            <a:r>
              <a:rPr lang="en-US" altLang="zh-CN" sz="2000" dirty="0">
                <a:latin typeface="+mj-ea"/>
                <a:ea typeface="+mj-ea"/>
              </a:rPr>
              <a:t>objects detection</a:t>
            </a:r>
            <a:r>
              <a:rPr lang="zh-CN" altLang="en-US" sz="2000" dirty="0">
                <a:latin typeface="+mj-ea"/>
                <a:ea typeface="+mj-ea"/>
              </a:rPr>
              <a:t>）</a:t>
            </a:r>
            <a:endParaRPr lang="en-US" altLang="zh-CN" sz="2000" dirty="0">
              <a:latin typeface="+mj-ea"/>
              <a:ea typeface="+mj-ea"/>
            </a:endParaRPr>
          </a:p>
          <a:p>
            <a:pPr marL="285750" indent="-285750">
              <a:lnSpc>
                <a:spcPct val="150000"/>
              </a:lnSpc>
              <a:buFont typeface="Arial" panose="020B0604020202020204" pitchFamily="34" charset="0"/>
              <a:buChar char="•"/>
            </a:pPr>
            <a:r>
              <a:rPr lang="zh-CN" altLang="en-US" sz="2000" dirty="0">
                <a:latin typeface="+mj-ea"/>
                <a:ea typeface="+mj-ea"/>
              </a:rPr>
              <a:t>图像标注（</a:t>
            </a:r>
            <a:r>
              <a:rPr lang="en-US" altLang="zh-CN" sz="2000" dirty="0">
                <a:latin typeface="+mj-ea"/>
                <a:ea typeface="+mj-ea"/>
              </a:rPr>
              <a:t>Image Caption</a:t>
            </a:r>
            <a:r>
              <a:rPr lang="zh-CN" altLang="en-US" sz="2000" dirty="0">
                <a:latin typeface="+mj-ea"/>
                <a:ea typeface="+mj-ea"/>
              </a:rPr>
              <a:t>）</a:t>
            </a:r>
            <a:endParaRPr lang="en-US" altLang="zh-CN" sz="2000" dirty="0">
              <a:latin typeface="+mj-ea"/>
              <a:ea typeface="+mj-ea"/>
            </a:endParaRPr>
          </a:p>
          <a:p>
            <a:pPr marL="285750" indent="-285750">
              <a:lnSpc>
                <a:spcPct val="150000"/>
              </a:lnSpc>
              <a:buFont typeface="Arial" panose="020B0604020202020204" pitchFamily="34" charset="0"/>
              <a:buChar char="•"/>
            </a:pPr>
            <a:r>
              <a:rPr lang="zh-CN" altLang="en-US" sz="2000" dirty="0">
                <a:latin typeface="+mj-ea"/>
                <a:ea typeface="+mj-ea"/>
              </a:rPr>
              <a:t>视频跟踪</a:t>
            </a:r>
            <a:r>
              <a:rPr lang="en-US" altLang="zh-CN" sz="2000" dirty="0">
                <a:latin typeface="+mj-ea"/>
                <a:ea typeface="+mj-ea"/>
              </a:rPr>
              <a:t>(object tracking)</a:t>
            </a:r>
          </a:p>
          <a:p>
            <a:pPr marL="285750" indent="-285750">
              <a:lnSpc>
                <a:spcPct val="150000"/>
              </a:lnSpc>
              <a:buFont typeface="Arial" panose="020B0604020202020204" pitchFamily="34" charset="0"/>
              <a:buChar char="•"/>
            </a:pPr>
            <a:r>
              <a:rPr lang="en-US" altLang="zh-CN" sz="2000" dirty="0">
                <a:latin typeface="+mj-ea"/>
                <a:ea typeface="+mj-ea"/>
              </a:rPr>
              <a:t>3d</a:t>
            </a:r>
            <a:r>
              <a:rPr lang="zh-CN" altLang="en-US" sz="2000" dirty="0">
                <a:latin typeface="+mj-ea"/>
                <a:ea typeface="+mj-ea"/>
              </a:rPr>
              <a:t>检测 </a:t>
            </a:r>
            <a:r>
              <a:rPr lang="en-US" altLang="zh-CN" sz="2000" dirty="0">
                <a:latin typeface="+mj-ea"/>
                <a:ea typeface="+mj-ea"/>
              </a:rPr>
              <a:t>(3D object </a:t>
            </a:r>
            <a:r>
              <a:rPr lang="en-US" altLang="zh-CN" sz="2000" dirty="0" err="1">
                <a:latin typeface="+mj-ea"/>
                <a:ea typeface="+mj-ea"/>
              </a:rPr>
              <a:t>detectioln</a:t>
            </a:r>
            <a:r>
              <a:rPr lang="en-US" altLang="zh-CN" sz="2000" dirty="0">
                <a:latin typeface="+mj-ea"/>
                <a:ea typeface="+mj-ea"/>
              </a:rPr>
              <a:t>)</a:t>
            </a:r>
          </a:p>
          <a:p>
            <a:pPr marL="285750" indent="-285750">
              <a:lnSpc>
                <a:spcPct val="150000"/>
              </a:lnSpc>
              <a:buFont typeface="Arial" panose="020B0604020202020204" pitchFamily="34" charset="0"/>
              <a:buChar char="•"/>
            </a:pPr>
            <a:r>
              <a:rPr lang="en-US" altLang="zh-CN" sz="2000" dirty="0">
                <a:latin typeface="+mj-ea"/>
                <a:ea typeface="+mj-ea"/>
              </a:rPr>
              <a:t>......</a:t>
            </a:r>
          </a:p>
          <a:p>
            <a:pPr marL="285750" indent="-285750">
              <a:lnSpc>
                <a:spcPct val="150000"/>
              </a:lnSpc>
              <a:buFont typeface="Arial" panose="020B0604020202020204" pitchFamily="34" charset="0"/>
              <a:buChar char="•"/>
            </a:pPr>
            <a:endParaRPr lang="zh-CN" altLang="en-US" sz="2000" dirty="0">
              <a:latin typeface="+mj-ea"/>
              <a:ea typeface="+mj-ea"/>
            </a:endParaRPr>
          </a:p>
        </p:txBody>
      </p:sp>
    </p:spTree>
    <p:extLst>
      <p:ext uri="{BB962C8B-B14F-4D97-AF65-F5344CB8AC3E}">
        <p14:creationId xmlns:p14="http://schemas.microsoft.com/office/powerpoint/2010/main" val="40292853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sym typeface="+mn-ea"/>
              </a:rPr>
              <a:t>SAM</a:t>
            </a:r>
            <a:r>
              <a:rPr lang="zh-CN" altLang="en-US" dirty="0">
                <a:latin typeface="微软雅黑" panose="020B0503020204020204" pitchFamily="34" charset="-122"/>
                <a:sym typeface="+mn-ea"/>
              </a:rPr>
              <a:t> </a:t>
            </a:r>
            <a:r>
              <a:rPr lang="en-US" altLang="zh-CN" dirty="0">
                <a:latin typeface="微软雅黑" panose="020B0503020204020204" pitchFamily="34" charset="-122"/>
                <a:sym typeface="+mn-ea"/>
              </a:rPr>
              <a:t>application</a:t>
            </a:r>
            <a:endParaRPr lang="zh-CN" altLang="en-US" dirty="0"/>
          </a:p>
        </p:txBody>
      </p:sp>
      <p:sp>
        <p:nvSpPr>
          <p:cNvPr id="5" name="文本框 4"/>
          <p:cNvSpPr txBox="1"/>
          <p:nvPr/>
        </p:nvSpPr>
        <p:spPr>
          <a:xfrm>
            <a:off x="126275" y="730415"/>
            <a:ext cx="11276222" cy="499624"/>
          </a:xfrm>
          <a:prstGeom prst="rect">
            <a:avLst/>
          </a:prstGeom>
          <a:noFill/>
        </p:spPr>
        <p:txBody>
          <a:bodyPr wrap="square" rtlCol="0">
            <a:spAutoFit/>
          </a:bodyPr>
          <a:lstStyle/>
          <a:p>
            <a:pPr>
              <a:lnSpc>
                <a:spcPct val="150000"/>
              </a:lnSpc>
            </a:pPr>
            <a:r>
              <a:rPr lang="en-US" altLang="zh-CN" sz="2000" dirty="0">
                <a:latin typeface="+mj-ea"/>
                <a:ea typeface="+mj-ea"/>
              </a:rPr>
              <a:t>1. </a:t>
            </a:r>
            <a:r>
              <a:rPr lang="zh-CN" altLang="en-US" sz="2000" dirty="0">
                <a:latin typeface="+mj-ea"/>
                <a:ea typeface="+mj-ea"/>
              </a:rPr>
              <a:t> </a:t>
            </a:r>
            <a:r>
              <a:rPr lang="en-US" altLang="zh-CN" sz="2000" dirty="0">
                <a:latin typeface="+mj-ea"/>
                <a:ea typeface="+mj-ea"/>
              </a:rPr>
              <a:t>Image </a:t>
            </a:r>
            <a:r>
              <a:rPr lang="en-US" altLang="zh-CN" sz="2000" dirty="0" err="1">
                <a:latin typeface="+mj-ea"/>
                <a:ea typeface="+mj-ea"/>
              </a:rPr>
              <a:t>segmention</a:t>
            </a:r>
            <a:endParaRPr lang="zh-CN" altLang="en-US" sz="2000" dirty="0">
              <a:latin typeface="+mj-ea"/>
              <a:ea typeface="+mj-ea"/>
            </a:endParaRPr>
          </a:p>
        </p:txBody>
      </p:sp>
      <p:sp>
        <p:nvSpPr>
          <p:cNvPr id="7" name="文本框 6"/>
          <p:cNvSpPr txBox="1"/>
          <p:nvPr/>
        </p:nvSpPr>
        <p:spPr>
          <a:xfrm>
            <a:off x="126275" y="1260302"/>
            <a:ext cx="8269703" cy="507831"/>
          </a:xfrm>
          <a:prstGeom prst="rect">
            <a:avLst/>
          </a:prstGeom>
          <a:noFill/>
        </p:spPr>
        <p:txBody>
          <a:bodyPr wrap="square" rtlCol="0">
            <a:spAutoFit/>
          </a:bodyPr>
          <a:lstStyle/>
          <a:p>
            <a:pPr>
              <a:lnSpc>
                <a:spcPct val="150000"/>
              </a:lnSpc>
            </a:pPr>
            <a:r>
              <a:rPr lang="zh-CN" altLang="en-US" b="1"/>
              <a:t>（</a:t>
            </a:r>
            <a:r>
              <a:rPr lang="en-US" altLang="zh-CN" b="1"/>
              <a:t>1</a:t>
            </a:r>
            <a:r>
              <a:rPr lang="zh-CN" altLang="en-US" b="1"/>
              <a:t>）</a:t>
            </a:r>
            <a:r>
              <a:rPr lang="en-US" altLang="zh-CN" b="1"/>
              <a:t>Grounded Segment Anything</a:t>
            </a:r>
            <a:r>
              <a:rPr lang="zh-CN" altLang="en-US" b="1"/>
              <a:t>：</a:t>
            </a:r>
            <a:r>
              <a:rPr lang="en-US" altLang="zh-CN" b="1"/>
              <a:t>GroundingDINO  + SAM = Grounded-SAM</a:t>
            </a:r>
            <a:endParaRPr lang="zh-CN" altLang="en-US">
              <a:latin typeface="+mj-ea"/>
            </a:endParaRPr>
          </a:p>
        </p:txBody>
      </p:sp>
      <p:sp>
        <p:nvSpPr>
          <p:cNvPr id="3" name="文本框 2"/>
          <p:cNvSpPr txBox="1"/>
          <p:nvPr/>
        </p:nvSpPr>
        <p:spPr>
          <a:xfrm>
            <a:off x="247573" y="1846581"/>
            <a:ext cx="6267236"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a:t>
            </a:r>
            <a:r>
              <a:rPr lang="en-US" altLang="zh-CN" sz="2000" b="1" dirty="0" err="1">
                <a:latin typeface="Times New Roman" panose="02020603050405020304" pitchFamily="18" charset="0"/>
                <a:cs typeface="Times New Roman" panose="02020603050405020304" pitchFamily="18" charset="0"/>
              </a:rPr>
              <a:t>GroundingDINO</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 Detecting through text </a:t>
            </a:r>
            <a:r>
              <a:rPr lang="zh-CN" altLang="en-US" sz="2000" b="1" dirty="0">
                <a:latin typeface="Times New Roman" panose="02020603050405020304" pitchFamily="18" charset="0"/>
                <a:cs typeface="Times New Roman" panose="02020603050405020304" pitchFamily="18" charset="0"/>
              </a:rPr>
              <a:t>：</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877" y="2371999"/>
            <a:ext cx="11062344" cy="4036969"/>
          </a:xfrm>
          <a:prstGeom prst="rect">
            <a:avLst/>
          </a:prstGeom>
        </p:spPr>
      </p:pic>
    </p:spTree>
    <p:extLst>
      <p:ext uri="{BB962C8B-B14F-4D97-AF65-F5344CB8AC3E}">
        <p14:creationId xmlns:p14="http://schemas.microsoft.com/office/powerpoint/2010/main" val="129470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47573" y="869098"/>
            <a:ext cx="11276222" cy="499624"/>
          </a:xfrm>
          <a:prstGeom prst="rect">
            <a:avLst/>
          </a:prstGeom>
          <a:noFill/>
        </p:spPr>
        <p:txBody>
          <a:bodyPr wrap="square" rtlCol="0">
            <a:spAutoFit/>
          </a:bodyPr>
          <a:lstStyle/>
          <a:p>
            <a:pPr>
              <a:lnSpc>
                <a:spcPct val="150000"/>
              </a:lnSpc>
            </a:pPr>
            <a:r>
              <a:rPr lang="en-US" altLang="zh-CN" sz="2000" dirty="0">
                <a:latin typeface="+mj-ea"/>
                <a:ea typeface="+mj-ea"/>
              </a:rPr>
              <a:t>1. Image segmentation</a:t>
            </a:r>
            <a:endParaRPr lang="zh-CN" altLang="en-US" sz="2000" dirty="0">
              <a:latin typeface="+mj-ea"/>
              <a:ea typeface="+mj-ea"/>
            </a:endParaRPr>
          </a:p>
        </p:txBody>
      </p:sp>
      <p:sp>
        <p:nvSpPr>
          <p:cNvPr id="7" name="文本框 6"/>
          <p:cNvSpPr txBox="1"/>
          <p:nvPr/>
        </p:nvSpPr>
        <p:spPr>
          <a:xfrm>
            <a:off x="247573" y="1460439"/>
            <a:ext cx="8269703" cy="507831"/>
          </a:xfrm>
          <a:prstGeom prst="rect">
            <a:avLst/>
          </a:prstGeom>
          <a:noFill/>
        </p:spPr>
        <p:txBody>
          <a:bodyPr wrap="square" rtlCol="0">
            <a:spAutoFit/>
          </a:bodyPr>
          <a:lstStyle/>
          <a:p>
            <a:pPr>
              <a:lnSpc>
                <a:spcPct val="150000"/>
              </a:lnSpc>
            </a:pPr>
            <a:r>
              <a:rPr lang="zh-CN" altLang="en-US" b="1" dirty="0"/>
              <a:t>（</a:t>
            </a:r>
            <a:r>
              <a:rPr lang="en-US" altLang="zh-CN" b="1" dirty="0"/>
              <a:t>1</a:t>
            </a:r>
            <a:r>
              <a:rPr lang="zh-CN" altLang="en-US" b="1" dirty="0"/>
              <a:t>） </a:t>
            </a:r>
            <a:r>
              <a:rPr lang="en-US" altLang="zh-CN" b="1" dirty="0"/>
              <a:t>Grounded Segment Anything</a:t>
            </a:r>
            <a:r>
              <a:rPr lang="zh-CN" altLang="en-US" b="1" dirty="0"/>
              <a:t>：</a:t>
            </a:r>
            <a:r>
              <a:rPr lang="en-US" altLang="zh-CN" b="1" dirty="0"/>
              <a:t> </a:t>
            </a:r>
            <a:r>
              <a:rPr lang="en-US" altLang="zh-CN" b="1" dirty="0" err="1"/>
              <a:t>GroundingDINO</a:t>
            </a:r>
            <a:r>
              <a:rPr lang="en-US" altLang="zh-CN" b="1" dirty="0"/>
              <a:t>  + SAM = Grounded-SAM</a:t>
            </a:r>
            <a:endParaRPr lang="zh-CN" altLang="en-US" dirty="0">
              <a:latin typeface="+mj-ea"/>
              <a:ea typeface="+mj-ea"/>
            </a:endParaRPr>
          </a:p>
        </p:txBody>
      </p:sp>
      <p:sp>
        <p:nvSpPr>
          <p:cNvPr id="3" name="文本框 2"/>
          <p:cNvSpPr txBox="1"/>
          <p:nvPr/>
        </p:nvSpPr>
        <p:spPr>
          <a:xfrm>
            <a:off x="247572" y="1999777"/>
            <a:ext cx="11593303" cy="369332"/>
          </a:xfrm>
          <a:prstGeom prst="rect">
            <a:avLst/>
          </a:prstGeom>
          <a:noFill/>
        </p:spPr>
        <p:txBody>
          <a:bodyPr wrap="square" rtlCol="0">
            <a:spAutoFit/>
          </a:bodyPr>
          <a:lstStyle/>
          <a:p>
            <a:r>
              <a:rPr lang="en-US" altLang="zh-CN" b="1" dirty="0"/>
              <a:t>[Grounded-SAM]: Obtain the detection box through text, then input the detected box into Sam to obtain the mask.</a:t>
            </a:r>
            <a:endParaRPr lang="zh-CN" altLang="en-US" dirty="0"/>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10" y="2455324"/>
            <a:ext cx="11746365" cy="3648492"/>
          </a:xfrm>
          <a:prstGeom prst="rect">
            <a:avLst/>
          </a:prstGeom>
        </p:spPr>
      </p:pic>
      <p:sp>
        <p:nvSpPr>
          <p:cNvPr id="9" name="标题 1">
            <a:extLst>
              <a:ext uri="{FF2B5EF4-FFF2-40B4-BE49-F238E27FC236}">
                <a16:creationId xmlns:a16="http://schemas.microsoft.com/office/drawing/2014/main" id="{CA13D056-B7EA-1FA3-97A7-5F5ED2DF53D6}"/>
              </a:ext>
            </a:extLst>
          </p:cNvPr>
          <p:cNvSpPr>
            <a:spLocks noGrp="1"/>
          </p:cNvSpPr>
          <p:nvPr>
            <p:ph type="title"/>
          </p:nvPr>
        </p:nvSpPr>
        <p:spPr>
          <a:xfrm>
            <a:off x="247573" y="-3053"/>
            <a:ext cx="10816035" cy="548640"/>
          </a:xfrm>
        </p:spPr>
        <p:txBody>
          <a:bodyPr/>
          <a:lstStyle/>
          <a:p>
            <a:r>
              <a:rPr lang="en-US" altLang="zh-CN" dirty="0">
                <a:latin typeface="微软雅黑" panose="020B0503020204020204" pitchFamily="34" charset="-122"/>
                <a:sym typeface="+mn-ea"/>
              </a:rPr>
              <a:t>SAM</a:t>
            </a:r>
            <a:r>
              <a:rPr lang="zh-CN" altLang="en-US" dirty="0">
                <a:latin typeface="微软雅黑" panose="020B0503020204020204" pitchFamily="34" charset="-122"/>
                <a:sym typeface="+mn-ea"/>
              </a:rPr>
              <a:t> </a:t>
            </a:r>
            <a:r>
              <a:rPr lang="en-US" altLang="zh-CN" dirty="0">
                <a:latin typeface="微软雅黑" panose="020B0503020204020204" pitchFamily="34" charset="-122"/>
                <a:sym typeface="+mn-ea"/>
              </a:rPr>
              <a:t>application</a:t>
            </a:r>
            <a:endParaRPr lang="zh-CN" altLang="en-US" dirty="0"/>
          </a:p>
        </p:txBody>
      </p:sp>
    </p:spTree>
    <p:extLst>
      <p:ext uri="{BB962C8B-B14F-4D97-AF65-F5344CB8AC3E}">
        <p14:creationId xmlns:p14="http://schemas.microsoft.com/office/powerpoint/2010/main" val="38526994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sym typeface="+mn-ea"/>
              </a:rPr>
              <a:t>SAM application</a:t>
            </a:r>
            <a:endParaRPr lang="zh-CN" altLang="en-US"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7608" y="774771"/>
            <a:ext cx="10146306" cy="5344675"/>
          </a:xfrm>
          <a:prstGeom prst="rect">
            <a:avLst/>
          </a:prstGeom>
        </p:spPr>
      </p:pic>
    </p:spTree>
    <p:extLst>
      <p:ext uri="{BB962C8B-B14F-4D97-AF65-F5344CB8AC3E}">
        <p14:creationId xmlns:p14="http://schemas.microsoft.com/office/powerpoint/2010/main" val="3709381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57468" y="2572558"/>
            <a:ext cx="6920567" cy="1569660"/>
            <a:chOff x="2879405" y="2489688"/>
            <a:chExt cx="6920567" cy="1569660"/>
          </a:xfrm>
        </p:grpSpPr>
        <p:sp>
          <p:nvSpPr>
            <p:cNvPr id="4" name="文本框 3"/>
            <p:cNvSpPr txBox="1"/>
            <p:nvPr>
              <p:custDataLst>
                <p:tags r:id="rId1"/>
              </p:custDataLst>
            </p:nvPr>
          </p:nvSpPr>
          <p:spPr>
            <a:xfrm>
              <a:off x="4728840" y="2859691"/>
              <a:ext cx="5071132" cy="830997"/>
            </a:xfrm>
            <a:prstGeom prst="rect">
              <a:avLst/>
            </a:prstGeom>
            <a:noFill/>
          </p:spPr>
          <p:txBody>
            <a:bodyPr wrap="none" rtlCol="0">
              <a:spAutoFit/>
            </a:bodyPr>
            <a:lstStyle/>
            <a:p>
              <a:pPr algn="ctr"/>
              <a:r>
                <a:rPr lang="en-US" altLang="zh-CN" sz="4800" b="1" dirty="0">
                  <a:latin typeface="微软雅黑" panose="020B0503020204020204" pitchFamily="34" charset="-122"/>
                  <a:sym typeface="+mn-ea"/>
                </a:rPr>
                <a:t>SAM</a:t>
              </a:r>
              <a:r>
                <a:rPr lang="zh-CN" altLang="en-US" sz="4800" b="1" dirty="0">
                  <a:latin typeface="微软雅黑" panose="020B0503020204020204" pitchFamily="34" charset="-122"/>
                  <a:sym typeface="+mn-ea"/>
                </a:rPr>
                <a:t> </a:t>
              </a:r>
              <a:r>
                <a:rPr lang="en-US" altLang="zh-CN" sz="4800" b="1" dirty="0">
                  <a:latin typeface="微软雅黑" panose="020B0503020204020204" pitchFamily="34" charset="-122"/>
                  <a:sym typeface="+mn-ea"/>
                </a:rPr>
                <a:t>algorithm </a:t>
              </a:r>
              <a:endParaRPr lang="zh-CN" altLang="en-US" sz="4800" b="1" dirty="0">
                <a:latin typeface="微软雅黑" panose="020B0503020204020204" pitchFamily="34" charset="-122"/>
                <a:sym typeface="+mn-ea"/>
              </a:endParaRPr>
            </a:p>
          </p:txBody>
        </p:sp>
        <p:sp>
          <p:nvSpPr>
            <p:cNvPr id="5" name="矩形 4"/>
            <p:cNvSpPr/>
            <p:nvPr>
              <p:custDataLst>
                <p:tags r:id="rId2"/>
              </p:custDataLst>
            </p:nvPr>
          </p:nvSpPr>
          <p:spPr>
            <a:xfrm>
              <a:off x="2879405" y="2489688"/>
              <a:ext cx="1553631" cy="1569660"/>
            </a:xfrm>
            <a:prstGeom prst="rect">
              <a:avLst/>
            </a:prstGeom>
            <a:noFill/>
          </p:spPr>
          <p:txBody>
            <a:bodyPr wrap="none">
              <a:spAutoFit/>
            </a:bodyPr>
            <a:lstStyle/>
            <a:p>
              <a:pPr algn="ctr"/>
              <a:r>
                <a:rPr kumimoji="1" lang="en-US" altLang="zh-CN" sz="9600" b="1">
                  <a:solidFill>
                    <a:srgbClr val="0646FF"/>
                  </a:solidFill>
                  <a:latin typeface="Arial" panose="020B0604020202020204" pitchFamily="34" charset="0"/>
                  <a:ea typeface="微软雅黑" panose="020B0503020204020204" charset="-122"/>
                  <a:cs typeface="Arial" panose="020B0604020202020204" pitchFamily="34" charset="0"/>
                </a:rPr>
                <a:t>01</a:t>
              </a:r>
              <a:endParaRPr kumimoji="1" lang="en-US" altLang="zh-CN" sz="9600" b="1" dirty="0">
                <a:solidFill>
                  <a:srgbClr val="0646FF"/>
                </a:solidFill>
                <a:latin typeface="Arial" panose="020B0604020202020204" pitchFamily="34" charset="0"/>
                <a:ea typeface="微软雅黑" panose="020B0503020204020204" charset="-122"/>
                <a:cs typeface="Arial" panose="020B0604020202020204" pitchFamily="34" charset="0"/>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sym typeface="+mn-ea"/>
              </a:rPr>
              <a:t>SAM</a:t>
            </a:r>
            <a:r>
              <a:rPr lang="zh-CN" altLang="en-US" dirty="0">
                <a:latin typeface="微软雅黑" panose="020B0503020204020204" pitchFamily="34" charset="-122"/>
                <a:sym typeface="+mn-ea"/>
              </a:rPr>
              <a:t> </a:t>
            </a:r>
            <a:r>
              <a:rPr lang="en-US" altLang="zh-CN" dirty="0">
                <a:latin typeface="微软雅黑" panose="020B0503020204020204" pitchFamily="34" charset="-122"/>
                <a:sym typeface="+mn-ea"/>
              </a:rPr>
              <a:t>Application</a:t>
            </a:r>
            <a:endParaRPr lang="zh-CN" altLang="en-US" dirty="0"/>
          </a:p>
        </p:txBody>
      </p:sp>
      <p:sp>
        <p:nvSpPr>
          <p:cNvPr id="5" name="文本框 4"/>
          <p:cNvSpPr txBox="1"/>
          <p:nvPr/>
        </p:nvSpPr>
        <p:spPr>
          <a:xfrm>
            <a:off x="247573" y="869098"/>
            <a:ext cx="11276222" cy="499624"/>
          </a:xfrm>
          <a:prstGeom prst="rect">
            <a:avLst/>
          </a:prstGeom>
          <a:noFill/>
        </p:spPr>
        <p:txBody>
          <a:bodyPr wrap="square" rtlCol="0">
            <a:spAutoFit/>
          </a:bodyPr>
          <a:lstStyle/>
          <a:p>
            <a:pPr>
              <a:lnSpc>
                <a:spcPct val="150000"/>
              </a:lnSpc>
            </a:pPr>
            <a:r>
              <a:rPr lang="en-US" altLang="zh-CN" sz="2000" dirty="0">
                <a:latin typeface="+mj-ea"/>
                <a:ea typeface="+mj-ea"/>
              </a:rPr>
              <a:t>1. Image segmentation</a:t>
            </a:r>
            <a:endParaRPr lang="zh-CN" altLang="en-US" sz="2000" dirty="0">
              <a:latin typeface="+mj-ea"/>
              <a:ea typeface="+mj-ea"/>
            </a:endParaRPr>
          </a:p>
        </p:txBody>
      </p:sp>
      <p:sp>
        <p:nvSpPr>
          <p:cNvPr id="7" name="文本框 6"/>
          <p:cNvSpPr txBox="1"/>
          <p:nvPr/>
        </p:nvSpPr>
        <p:spPr>
          <a:xfrm>
            <a:off x="146782" y="1430334"/>
            <a:ext cx="8269703" cy="463588"/>
          </a:xfrm>
          <a:prstGeom prst="rect">
            <a:avLst/>
          </a:prstGeom>
          <a:noFill/>
        </p:spPr>
        <p:txBody>
          <a:bodyPr wrap="square" rtlCol="0">
            <a:spAutoFit/>
          </a:bodyPr>
          <a:lstStyle/>
          <a:p>
            <a:pPr>
              <a:lnSpc>
                <a:spcPct val="150000"/>
              </a:lnSpc>
            </a:pPr>
            <a:r>
              <a:rPr lang="zh-CN" altLang="en-US" b="1" dirty="0">
                <a:solidFill>
                  <a:srgbClr val="FF0000"/>
                </a:solidFill>
              </a:rPr>
              <a:t>（</a:t>
            </a:r>
            <a:r>
              <a:rPr lang="en-US" altLang="zh-CN" b="1" dirty="0">
                <a:solidFill>
                  <a:srgbClr val="FF0000"/>
                </a:solidFill>
              </a:rPr>
              <a:t>2</a:t>
            </a:r>
            <a:r>
              <a:rPr lang="zh-CN" altLang="en-US" b="1" dirty="0">
                <a:solidFill>
                  <a:srgbClr val="FF0000"/>
                </a:solidFill>
              </a:rPr>
              <a:t>）</a:t>
            </a:r>
            <a:r>
              <a:rPr lang="en-US" altLang="zh-CN" b="1" dirty="0">
                <a:solidFill>
                  <a:srgbClr val="FF0000"/>
                </a:solidFill>
              </a:rPr>
              <a:t>Segment Anything with Clip</a:t>
            </a:r>
            <a:r>
              <a:rPr lang="zh-CN" altLang="en-US" b="1" dirty="0">
                <a:solidFill>
                  <a:srgbClr val="FF0000"/>
                </a:solidFill>
              </a:rPr>
              <a:t>：</a:t>
            </a:r>
            <a:r>
              <a:rPr lang="en-US" altLang="zh-CN" b="1" dirty="0">
                <a:solidFill>
                  <a:srgbClr val="FF0000"/>
                </a:solidFill>
              </a:rPr>
              <a:t> CLIP  + SAM</a:t>
            </a:r>
            <a:endParaRPr lang="zh-CN" altLang="en-US" dirty="0">
              <a:solidFill>
                <a:srgbClr val="FF0000"/>
              </a:solidFill>
              <a:latin typeface="+mj-ea"/>
              <a:ea typeface="+mj-ea"/>
            </a:endParaRPr>
          </a:p>
        </p:txBody>
      </p:sp>
      <p:sp>
        <p:nvSpPr>
          <p:cNvPr id="3" name="文本框 2"/>
          <p:cNvSpPr txBox="1"/>
          <p:nvPr/>
        </p:nvSpPr>
        <p:spPr>
          <a:xfrm>
            <a:off x="247572" y="1999777"/>
            <a:ext cx="11619079" cy="880369"/>
          </a:xfrm>
          <a:prstGeom prst="rect">
            <a:avLst/>
          </a:prstGeom>
          <a:noFill/>
        </p:spPr>
        <p:txBody>
          <a:bodyPr wrap="square" rtlCol="0">
            <a:spAutoFit/>
          </a:bodyPr>
          <a:lstStyle/>
          <a:p>
            <a:pPr>
              <a:lnSpc>
                <a:spcPct val="150000"/>
              </a:lnSpc>
            </a:pPr>
            <a:r>
              <a:rPr lang="en-US" altLang="zh-CN" b="1" dirty="0">
                <a:solidFill>
                  <a:srgbClr val="FF0000"/>
                </a:solidFill>
              </a:rPr>
              <a:t>Main process: Sam generates a mask, then cuts all objects to obtain the image feature after the drop and the query feature of the clip. The score of the two is calculated and matched.</a:t>
            </a:r>
            <a:endParaRPr lang="zh-CN" altLang="en-US" dirty="0">
              <a:solidFill>
                <a:srgbClr val="FF0000"/>
              </a:solidFill>
            </a:endParaRPr>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782" y="3102796"/>
            <a:ext cx="12045218" cy="3210540"/>
          </a:xfrm>
          <a:prstGeom prst="rect">
            <a:avLst/>
          </a:prstGeom>
        </p:spPr>
      </p:pic>
    </p:spTree>
    <p:extLst>
      <p:ext uri="{BB962C8B-B14F-4D97-AF65-F5344CB8AC3E}">
        <p14:creationId xmlns:p14="http://schemas.microsoft.com/office/powerpoint/2010/main" val="2682377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sym typeface="+mn-ea"/>
              </a:rPr>
              <a:t>SAM</a:t>
            </a:r>
            <a:r>
              <a:rPr lang="zh-CN" altLang="en-US" dirty="0">
                <a:latin typeface="微软雅黑" panose="020B0503020204020204" pitchFamily="34" charset="-122"/>
                <a:sym typeface="+mn-ea"/>
              </a:rPr>
              <a:t> </a:t>
            </a:r>
            <a:r>
              <a:rPr lang="en-US" altLang="zh-CN" dirty="0">
                <a:latin typeface="微软雅黑" panose="020B0503020204020204" pitchFamily="34" charset="-122"/>
                <a:sym typeface="+mn-ea"/>
              </a:rPr>
              <a:t>application</a:t>
            </a:r>
            <a:endParaRPr lang="zh-CN" altLang="en-US" dirty="0"/>
          </a:p>
        </p:txBody>
      </p:sp>
      <p:sp>
        <p:nvSpPr>
          <p:cNvPr id="5" name="文本框 4"/>
          <p:cNvSpPr txBox="1"/>
          <p:nvPr/>
        </p:nvSpPr>
        <p:spPr>
          <a:xfrm>
            <a:off x="247572" y="637304"/>
            <a:ext cx="11276222" cy="499624"/>
          </a:xfrm>
          <a:prstGeom prst="rect">
            <a:avLst/>
          </a:prstGeom>
          <a:noFill/>
        </p:spPr>
        <p:txBody>
          <a:bodyPr wrap="square" rtlCol="0">
            <a:spAutoFit/>
          </a:bodyPr>
          <a:lstStyle/>
          <a:p>
            <a:pPr>
              <a:lnSpc>
                <a:spcPct val="150000"/>
              </a:lnSpc>
            </a:pPr>
            <a:r>
              <a:rPr lang="en-US" altLang="zh-CN" sz="2000" dirty="0">
                <a:latin typeface="+mj-ea"/>
                <a:ea typeface="+mj-ea"/>
              </a:rPr>
              <a:t>1. Image</a:t>
            </a:r>
            <a:r>
              <a:rPr lang="zh-CN" altLang="en-US" sz="2000" dirty="0">
                <a:latin typeface="+mj-ea"/>
                <a:ea typeface="+mj-ea"/>
              </a:rPr>
              <a:t> </a:t>
            </a:r>
            <a:r>
              <a:rPr lang="en-US" altLang="zh-CN" sz="2000" dirty="0">
                <a:latin typeface="+mj-ea"/>
                <a:ea typeface="+mj-ea"/>
              </a:rPr>
              <a:t>segmentation</a:t>
            </a:r>
            <a:endParaRPr lang="zh-CN" altLang="en-US" sz="2000" dirty="0">
              <a:latin typeface="+mj-ea"/>
              <a:ea typeface="+mj-ea"/>
            </a:endParaRPr>
          </a:p>
        </p:txBody>
      </p:sp>
      <p:sp>
        <p:nvSpPr>
          <p:cNvPr id="7" name="文本框 6"/>
          <p:cNvSpPr txBox="1"/>
          <p:nvPr/>
        </p:nvSpPr>
        <p:spPr>
          <a:xfrm>
            <a:off x="76122" y="1135713"/>
            <a:ext cx="8269703" cy="507831"/>
          </a:xfrm>
          <a:prstGeom prst="rect">
            <a:avLst/>
          </a:prstGeom>
          <a:noFill/>
        </p:spPr>
        <p:txBody>
          <a:bodyPr wrap="square" rtlCol="0">
            <a:spAutoFit/>
          </a:bodyPr>
          <a:lstStyle/>
          <a:p>
            <a:pPr>
              <a:lnSpc>
                <a:spcPct val="150000"/>
              </a:lnSpc>
            </a:pPr>
            <a:r>
              <a:rPr lang="zh-CN" altLang="en-US" b="1"/>
              <a:t>（</a:t>
            </a:r>
            <a:r>
              <a:rPr lang="en-US" altLang="zh-CN" b="1"/>
              <a:t>2</a:t>
            </a:r>
            <a:r>
              <a:rPr lang="zh-CN" altLang="en-US" b="1"/>
              <a:t>）</a:t>
            </a:r>
            <a:r>
              <a:rPr lang="en-US" altLang="zh-CN" b="1"/>
              <a:t>Segment Anything with Clip</a:t>
            </a:r>
            <a:r>
              <a:rPr lang="zh-CN" altLang="en-US" b="1"/>
              <a:t>：</a:t>
            </a:r>
            <a:r>
              <a:rPr lang="en-US" altLang="zh-CN" b="1"/>
              <a:t> CLIP  + SAM</a:t>
            </a:r>
            <a:endParaRPr lang="zh-CN" altLang="en-US">
              <a:latin typeface="+mj-ea"/>
              <a:ea typeface="+mj-ea"/>
            </a:endParaRP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235" y="1813551"/>
            <a:ext cx="10414875" cy="3766947"/>
          </a:xfrm>
          <a:prstGeom prst="rect">
            <a:avLst/>
          </a:prstGeom>
        </p:spPr>
      </p:pic>
      <p:sp>
        <p:nvSpPr>
          <p:cNvPr id="8" name="文本框 7"/>
          <p:cNvSpPr txBox="1"/>
          <p:nvPr/>
        </p:nvSpPr>
        <p:spPr>
          <a:xfrm>
            <a:off x="3743966" y="1727054"/>
            <a:ext cx="1758765" cy="463588"/>
          </a:xfrm>
          <a:prstGeom prst="rect">
            <a:avLst/>
          </a:prstGeom>
          <a:noFill/>
        </p:spPr>
        <p:txBody>
          <a:bodyPr wrap="square" rtlCol="0">
            <a:spAutoFit/>
          </a:bodyPr>
          <a:lstStyle/>
          <a:p>
            <a:pPr>
              <a:lnSpc>
                <a:spcPct val="150000"/>
              </a:lnSpc>
            </a:pPr>
            <a:r>
              <a:rPr lang="en-US" altLang="zh-CN" b="1" dirty="0">
                <a:solidFill>
                  <a:srgbClr val="FF0000"/>
                </a:solidFill>
              </a:rPr>
              <a:t>CLIP</a:t>
            </a:r>
            <a:r>
              <a:rPr lang="zh-CN" altLang="en-US" b="1" dirty="0">
                <a:solidFill>
                  <a:srgbClr val="FF0000"/>
                </a:solidFill>
              </a:rPr>
              <a:t> </a:t>
            </a:r>
            <a:r>
              <a:rPr lang="en-US" altLang="zh-CN" b="1" dirty="0">
                <a:solidFill>
                  <a:srgbClr val="FF0000"/>
                </a:solidFill>
              </a:rPr>
              <a:t>model</a:t>
            </a:r>
            <a:endParaRPr lang="zh-CN" altLang="en-US" dirty="0">
              <a:solidFill>
                <a:srgbClr val="FF0000"/>
              </a:solidFill>
              <a:latin typeface="+mj-ea"/>
              <a:ea typeface="+mj-ea"/>
            </a:endParaRPr>
          </a:p>
        </p:txBody>
      </p:sp>
    </p:spTree>
    <p:extLst>
      <p:ext uri="{BB962C8B-B14F-4D97-AF65-F5344CB8AC3E}">
        <p14:creationId xmlns:p14="http://schemas.microsoft.com/office/powerpoint/2010/main" val="1142231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sym typeface="+mn-ea"/>
              </a:rPr>
              <a:t>SAM</a:t>
            </a:r>
            <a:r>
              <a:rPr lang="zh-CN" altLang="en-US" dirty="0">
                <a:latin typeface="微软雅黑" panose="020B0503020204020204" pitchFamily="34" charset="-122"/>
                <a:sym typeface="+mn-ea"/>
              </a:rPr>
              <a:t> </a:t>
            </a:r>
            <a:r>
              <a:rPr lang="en-US" altLang="zh-CN" dirty="0">
                <a:latin typeface="微软雅黑" panose="020B0503020204020204" pitchFamily="34" charset="-122"/>
                <a:sym typeface="+mn-ea"/>
              </a:rPr>
              <a:t>Application</a:t>
            </a:r>
            <a:endParaRPr lang="zh-CN" altLang="en-US" dirty="0"/>
          </a:p>
        </p:txBody>
      </p:sp>
      <p:sp>
        <p:nvSpPr>
          <p:cNvPr id="5" name="文本框 4"/>
          <p:cNvSpPr txBox="1"/>
          <p:nvPr/>
        </p:nvSpPr>
        <p:spPr>
          <a:xfrm>
            <a:off x="247572" y="642489"/>
            <a:ext cx="11276222" cy="499624"/>
          </a:xfrm>
          <a:prstGeom prst="rect">
            <a:avLst/>
          </a:prstGeom>
          <a:noFill/>
        </p:spPr>
        <p:txBody>
          <a:bodyPr wrap="square" rtlCol="0">
            <a:spAutoFit/>
          </a:bodyPr>
          <a:lstStyle/>
          <a:p>
            <a:pPr>
              <a:lnSpc>
                <a:spcPct val="150000"/>
              </a:lnSpc>
            </a:pPr>
            <a:r>
              <a:rPr lang="en-US" altLang="zh-CN" sz="2000" dirty="0">
                <a:latin typeface="+mj-ea"/>
                <a:ea typeface="+mj-ea"/>
              </a:rPr>
              <a:t>1. </a:t>
            </a:r>
            <a:r>
              <a:rPr lang="zh-CN" altLang="en-US" sz="2000" dirty="0">
                <a:latin typeface="+mj-ea"/>
                <a:ea typeface="+mj-ea"/>
              </a:rPr>
              <a:t> </a:t>
            </a:r>
            <a:r>
              <a:rPr lang="en-US" altLang="zh-CN" sz="2000" dirty="0">
                <a:latin typeface="+mj-ea"/>
                <a:ea typeface="+mj-ea"/>
              </a:rPr>
              <a:t>Image segmentation</a:t>
            </a:r>
            <a:endParaRPr lang="zh-CN" altLang="en-US" sz="2000" dirty="0">
              <a:latin typeface="+mj-ea"/>
              <a:ea typeface="+mj-ea"/>
            </a:endParaRPr>
          </a:p>
        </p:txBody>
      </p:sp>
      <p:sp>
        <p:nvSpPr>
          <p:cNvPr id="7" name="文本框 6"/>
          <p:cNvSpPr txBox="1"/>
          <p:nvPr/>
        </p:nvSpPr>
        <p:spPr>
          <a:xfrm>
            <a:off x="183908" y="985099"/>
            <a:ext cx="8269703" cy="507831"/>
          </a:xfrm>
          <a:prstGeom prst="rect">
            <a:avLst/>
          </a:prstGeom>
          <a:noFill/>
        </p:spPr>
        <p:txBody>
          <a:bodyPr wrap="square" rtlCol="0">
            <a:spAutoFit/>
          </a:bodyPr>
          <a:lstStyle/>
          <a:p>
            <a:pPr>
              <a:lnSpc>
                <a:spcPct val="150000"/>
              </a:lnSpc>
            </a:pPr>
            <a:r>
              <a:rPr lang="zh-CN" altLang="en-US" b="1" dirty="0"/>
              <a:t>（</a:t>
            </a:r>
            <a:r>
              <a:rPr lang="en-US" altLang="zh-CN" b="1" dirty="0"/>
              <a:t>3</a:t>
            </a:r>
            <a:r>
              <a:rPr lang="zh-CN" altLang="en-US" b="1" dirty="0"/>
              <a:t>）</a:t>
            </a:r>
            <a:r>
              <a:rPr lang="en-US" altLang="zh-CN" b="1" dirty="0"/>
              <a:t>Semantic-Segment-Anything</a:t>
            </a:r>
            <a:r>
              <a:rPr lang="zh-CN" altLang="en-US" b="1" dirty="0"/>
              <a:t>：</a:t>
            </a:r>
            <a:r>
              <a:rPr lang="en-US" altLang="zh-CN" b="1" dirty="0"/>
              <a:t> semantic </a:t>
            </a:r>
            <a:r>
              <a:rPr lang="en-US" altLang="zh-CN" b="1" dirty="0" err="1"/>
              <a:t>segmentor</a:t>
            </a:r>
            <a:r>
              <a:rPr lang="en-US" altLang="zh-CN" b="1" dirty="0"/>
              <a:t>  + SAM</a:t>
            </a:r>
            <a:endParaRPr lang="zh-CN" altLang="en-US" dirty="0">
              <a:latin typeface="+mj-ea"/>
              <a:ea typeface="+mj-ea"/>
            </a:endParaRPr>
          </a:p>
        </p:txBody>
      </p:sp>
      <p:sp>
        <p:nvSpPr>
          <p:cNvPr id="3" name="文本框 2"/>
          <p:cNvSpPr txBox="1"/>
          <p:nvPr/>
        </p:nvSpPr>
        <p:spPr>
          <a:xfrm>
            <a:off x="247572" y="1492930"/>
            <a:ext cx="11619079" cy="1711366"/>
          </a:xfrm>
          <a:prstGeom prst="rect">
            <a:avLst/>
          </a:prstGeom>
          <a:noFill/>
        </p:spPr>
        <p:txBody>
          <a:bodyPr wrap="square" rtlCol="0">
            <a:spAutoFit/>
          </a:bodyPr>
          <a:lstStyle/>
          <a:p>
            <a:pPr algn="just">
              <a:lnSpc>
                <a:spcPct val="150000"/>
              </a:lnSpc>
            </a:pPr>
            <a:r>
              <a:rPr lang="en-US" altLang="zh-CN" dirty="0"/>
              <a:t>A segmented branch is used to obtain a mask with rough boundaries but accurate categories, and another branch predicts an unlabeled mask through Sam. The semantic voting module (prunes the corresponding region of the mask to obtain the category, and takes the top-1 category as the category of the mask) is used to merge the masks and labels of the two branches to obtain a labeled mask.</a:t>
            </a:r>
            <a:endParaRPr lang="zh-CN" altLang="en-US"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028" y="3080508"/>
            <a:ext cx="6858154" cy="3485468"/>
          </a:xfrm>
          <a:prstGeom prst="rect">
            <a:avLst/>
          </a:prstGeom>
        </p:spPr>
      </p:pic>
    </p:spTree>
    <p:extLst>
      <p:ext uri="{BB962C8B-B14F-4D97-AF65-F5344CB8AC3E}">
        <p14:creationId xmlns:p14="http://schemas.microsoft.com/office/powerpoint/2010/main" val="2534796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sym typeface="+mn-ea"/>
              </a:rPr>
              <a:t>SAM</a:t>
            </a:r>
            <a:r>
              <a:rPr lang="zh-CN" altLang="en-US" dirty="0">
                <a:latin typeface="微软雅黑" panose="020B0503020204020204" pitchFamily="34" charset="-122"/>
                <a:sym typeface="+mn-ea"/>
              </a:rPr>
              <a:t> </a:t>
            </a:r>
            <a:r>
              <a:rPr lang="en-US" altLang="zh-CN" dirty="0">
                <a:latin typeface="微软雅黑" panose="020B0503020204020204" pitchFamily="34" charset="-122"/>
                <a:sym typeface="+mn-ea"/>
              </a:rPr>
              <a:t>Application</a:t>
            </a:r>
            <a:endParaRPr lang="zh-CN" altLang="en-US" dirty="0"/>
          </a:p>
        </p:txBody>
      </p:sp>
      <p:sp>
        <p:nvSpPr>
          <p:cNvPr id="5" name="文本框 4"/>
          <p:cNvSpPr txBox="1"/>
          <p:nvPr/>
        </p:nvSpPr>
        <p:spPr>
          <a:xfrm>
            <a:off x="247572" y="642489"/>
            <a:ext cx="11276222" cy="499624"/>
          </a:xfrm>
          <a:prstGeom prst="rect">
            <a:avLst/>
          </a:prstGeom>
          <a:noFill/>
        </p:spPr>
        <p:txBody>
          <a:bodyPr wrap="square" rtlCol="0">
            <a:spAutoFit/>
          </a:bodyPr>
          <a:lstStyle/>
          <a:p>
            <a:pPr>
              <a:lnSpc>
                <a:spcPct val="150000"/>
              </a:lnSpc>
            </a:pPr>
            <a:r>
              <a:rPr lang="en-US" altLang="zh-CN" sz="2000" dirty="0">
                <a:latin typeface="+mj-ea"/>
                <a:ea typeface="+mj-ea"/>
              </a:rPr>
              <a:t>1. Image segmentation</a:t>
            </a:r>
            <a:endParaRPr lang="zh-CN" altLang="en-US" sz="2000" dirty="0">
              <a:latin typeface="+mj-ea"/>
              <a:ea typeface="+mj-ea"/>
            </a:endParaRPr>
          </a:p>
        </p:txBody>
      </p:sp>
      <p:sp>
        <p:nvSpPr>
          <p:cNvPr id="7" name="文本框 6"/>
          <p:cNvSpPr txBox="1"/>
          <p:nvPr/>
        </p:nvSpPr>
        <p:spPr>
          <a:xfrm>
            <a:off x="124283" y="1115004"/>
            <a:ext cx="8269703" cy="507831"/>
          </a:xfrm>
          <a:prstGeom prst="rect">
            <a:avLst/>
          </a:prstGeom>
          <a:noFill/>
        </p:spPr>
        <p:txBody>
          <a:bodyPr wrap="square" rtlCol="0">
            <a:spAutoFit/>
          </a:bodyPr>
          <a:lstStyle/>
          <a:p>
            <a:pPr>
              <a:lnSpc>
                <a:spcPct val="150000"/>
              </a:lnSpc>
            </a:pP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4</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Prompt-Segment-Anything</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 Object Detector + SAM</a:t>
            </a:r>
            <a:endParaRPr lang="zh-CN" altLang="en-US" sz="2000" dirty="0">
              <a:latin typeface="Times New Roman" panose="02020603050405020304" pitchFamily="18" charset="0"/>
              <a:ea typeface="+mj-ea"/>
              <a:cs typeface="Times New Roman" panose="02020603050405020304" pitchFamily="18" charset="0"/>
            </a:endParaRPr>
          </a:p>
        </p:txBody>
      </p:sp>
      <p:sp>
        <p:nvSpPr>
          <p:cNvPr id="3" name="文本框 2"/>
          <p:cNvSpPr txBox="1"/>
          <p:nvPr/>
        </p:nvSpPr>
        <p:spPr>
          <a:xfrm>
            <a:off x="247572" y="1622835"/>
            <a:ext cx="11619079" cy="707886"/>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Main flowchart</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Integrate the detection model, first use the detection model to obtain the label and box, and then use the box as the prompt to obtain the mask of the instance.</a:t>
            </a:r>
            <a:endParaRPr lang="zh-CN" altLang="en-US" sz="2000" b="1" dirty="0">
              <a:latin typeface="Times New Roman" panose="02020603050405020304" pitchFamily="18" charset="0"/>
              <a:cs typeface="Times New Roman" panose="02020603050405020304" pitchFamily="18" charset="0"/>
            </a:endParaRPr>
          </a:p>
        </p:txBody>
      </p:sp>
      <p:pic>
        <p:nvPicPr>
          <p:cNvPr id="6" name="图片 5" descr="屏幕剪辑"/>
          <p:cNvPicPr>
            <a:picLocks noChangeAspect="1"/>
          </p:cNvPicPr>
          <p:nvPr/>
        </p:nvPicPr>
        <p:blipFill rotWithShape="1">
          <a:blip r:embed="rId3">
            <a:extLst>
              <a:ext uri="{28A0092B-C50C-407E-A947-70E740481C1C}">
                <a14:useLocalDpi xmlns:a14="http://schemas.microsoft.com/office/drawing/2010/main" val="0"/>
              </a:ext>
            </a:extLst>
          </a:blip>
          <a:srcRect l="96" t="-186" r="-96" b="21595"/>
          <a:stretch/>
        </p:blipFill>
        <p:spPr>
          <a:xfrm>
            <a:off x="1186710" y="2342647"/>
            <a:ext cx="10502669" cy="4300429"/>
          </a:xfrm>
          <a:prstGeom prst="rect">
            <a:avLst/>
          </a:prstGeom>
        </p:spPr>
      </p:pic>
    </p:spTree>
    <p:extLst>
      <p:ext uri="{BB962C8B-B14F-4D97-AF65-F5344CB8AC3E}">
        <p14:creationId xmlns:p14="http://schemas.microsoft.com/office/powerpoint/2010/main" val="1265494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sym typeface="+mn-ea"/>
              </a:rPr>
              <a:t>SAM</a:t>
            </a:r>
            <a:r>
              <a:rPr lang="zh-CN" altLang="en-US" dirty="0">
                <a:latin typeface="微软雅黑" panose="020B0503020204020204" pitchFamily="34" charset="-122"/>
                <a:sym typeface="+mn-ea"/>
              </a:rPr>
              <a:t> </a:t>
            </a:r>
            <a:r>
              <a:rPr lang="en-US" altLang="zh-CN" dirty="0">
                <a:latin typeface="微软雅黑" panose="020B0503020204020204" pitchFamily="34" charset="-122"/>
                <a:sym typeface="+mn-ea"/>
              </a:rPr>
              <a:t>Application</a:t>
            </a:r>
            <a:endParaRPr lang="zh-CN" altLang="en-US" dirty="0"/>
          </a:p>
        </p:txBody>
      </p:sp>
      <p:sp>
        <p:nvSpPr>
          <p:cNvPr id="5" name="文本框 4"/>
          <p:cNvSpPr txBox="1"/>
          <p:nvPr/>
        </p:nvSpPr>
        <p:spPr>
          <a:xfrm>
            <a:off x="247572" y="642489"/>
            <a:ext cx="11276222" cy="499624"/>
          </a:xfrm>
          <a:prstGeom prst="rect">
            <a:avLst/>
          </a:prstGeom>
          <a:noFill/>
        </p:spPr>
        <p:txBody>
          <a:bodyPr wrap="square" rtlCol="0">
            <a:spAutoFit/>
          </a:bodyPr>
          <a:lstStyle/>
          <a:p>
            <a:pPr>
              <a:lnSpc>
                <a:spcPct val="150000"/>
              </a:lnSpc>
            </a:pPr>
            <a:r>
              <a:rPr lang="en-US" altLang="zh-CN" sz="2000" dirty="0">
                <a:latin typeface="+mj-ea"/>
                <a:ea typeface="+mj-ea"/>
              </a:rPr>
              <a:t>1. Image segmentation</a:t>
            </a:r>
            <a:endParaRPr lang="zh-CN" altLang="en-US" sz="2000" dirty="0">
              <a:latin typeface="+mj-ea"/>
              <a:ea typeface="+mj-ea"/>
            </a:endParaRPr>
          </a:p>
        </p:txBody>
      </p:sp>
      <p:sp>
        <p:nvSpPr>
          <p:cNvPr id="7" name="文本框 6"/>
          <p:cNvSpPr txBox="1"/>
          <p:nvPr/>
        </p:nvSpPr>
        <p:spPr>
          <a:xfrm>
            <a:off x="124283" y="1115004"/>
            <a:ext cx="11880148" cy="1428211"/>
          </a:xfrm>
          <a:prstGeom prst="rect">
            <a:avLst/>
          </a:prstGeom>
          <a:noFill/>
        </p:spPr>
        <p:txBody>
          <a:bodyPr wrap="square" rtlCol="0">
            <a:spAutoFit/>
          </a:bodyPr>
          <a:lstStyle/>
          <a:p>
            <a:pPr algn="just">
              <a:lnSpc>
                <a:spcPct val="150000"/>
              </a:lnSpc>
            </a:pP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5</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[Personalize-SAM]: </a:t>
            </a:r>
            <a:r>
              <a:rPr lang="en-US" altLang="zh-CN" sz="2000" dirty="0">
                <a:latin typeface="Times New Roman" panose="02020603050405020304" pitchFamily="18" charset="0"/>
                <a:cs typeface="Times New Roman" panose="02020603050405020304" pitchFamily="18" charset="0"/>
              </a:rPr>
              <a:t>Given only one image with a reference mask, </a:t>
            </a:r>
            <a:r>
              <a:rPr lang="en-US" altLang="zh-CN" sz="2000" dirty="0" err="1">
                <a:latin typeface="Times New Roman" panose="02020603050405020304" pitchFamily="18" charset="0"/>
                <a:cs typeface="Times New Roman" panose="02020603050405020304" pitchFamily="18" charset="0"/>
              </a:rPr>
              <a:t>PerSAM</a:t>
            </a:r>
            <a:r>
              <a:rPr lang="en-US" altLang="zh-CN" sz="2000" dirty="0">
                <a:latin typeface="Times New Roman" panose="02020603050405020304" pitchFamily="18" charset="0"/>
                <a:cs typeface="Times New Roman" panose="02020603050405020304" pitchFamily="18" charset="0"/>
              </a:rPr>
              <a:t> can segment specific targets in other images or videos without any training, such as pet dogs. Fine tuning was also provided, but only two parameters were trained.</a:t>
            </a:r>
            <a:endParaRPr lang="zh-CN" altLang="en-US" sz="2000" dirty="0">
              <a:latin typeface="Times New Roman" panose="02020603050405020304" pitchFamily="18" charset="0"/>
              <a:ea typeface="+mj-ea"/>
              <a:cs typeface="Times New Roman" panose="02020603050405020304" pitchFamily="18" charset="0"/>
            </a:endParaRP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13102"/>
            <a:ext cx="12192000" cy="2804433"/>
          </a:xfrm>
          <a:prstGeom prst="rect">
            <a:avLst/>
          </a:prstGeom>
        </p:spPr>
      </p:pic>
    </p:spTree>
    <p:extLst>
      <p:ext uri="{BB962C8B-B14F-4D97-AF65-F5344CB8AC3E}">
        <p14:creationId xmlns:p14="http://schemas.microsoft.com/office/powerpoint/2010/main" val="3882439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sym typeface="+mn-ea"/>
              </a:rPr>
              <a:t>SAM</a:t>
            </a:r>
            <a:r>
              <a:rPr lang="zh-CN" altLang="en-US" dirty="0">
                <a:latin typeface="微软雅黑" panose="020B0503020204020204" pitchFamily="34" charset="-122"/>
                <a:sym typeface="+mn-ea"/>
              </a:rPr>
              <a:t> </a:t>
            </a:r>
            <a:r>
              <a:rPr lang="en-US" altLang="zh-CN" dirty="0">
                <a:latin typeface="微软雅黑" panose="020B0503020204020204" pitchFamily="34" charset="-122"/>
                <a:sym typeface="+mn-ea"/>
              </a:rPr>
              <a:t>Application</a:t>
            </a:r>
            <a:endParaRPr lang="zh-CN" altLang="en-US" dirty="0"/>
          </a:p>
        </p:txBody>
      </p:sp>
      <p:sp>
        <p:nvSpPr>
          <p:cNvPr id="5" name="文本框 4"/>
          <p:cNvSpPr txBox="1"/>
          <p:nvPr/>
        </p:nvSpPr>
        <p:spPr>
          <a:xfrm>
            <a:off x="247572" y="743893"/>
            <a:ext cx="11276222" cy="499624"/>
          </a:xfrm>
          <a:prstGeom prst="rect">
            <a:avLst/>
          </a:prstGeom>
          <a:noFill/>
        </p:spPr>
        <p:txBody>
          <a:bodyPr wrap="square" rtlCol="0">
            <a:spAutoFit/>
          </a:bodyPr>
          <a:lstStyle/>
          <a:p>
            <a:pPr>
              <a:lnSpc>
                <a:spcPct val="150000"/>
              </a:lnSpc>
            </a:pPr>
            <a:r>
              <a:rPr lang="en-US" altLang="zh-CN" sz="2000" dirty="0">
                <a:latin typeface="+mj-ea"/>
                <a:ea typeface="+mj-ea"/>
              </a:rPr>
              <a:t>2. Object </a:t>
            </a:r>
            <a:r>
              <a:rPr lang="en-US" altLang="zh-CN" sz="2000" dirty="0" err="1">
                <a:latin typeface="+mj-ea"/>
                <a:ea typeface="+mj-ea"/>
              </a:rPr>
              <a:t>detetion</a:t>
            </a:r>
            <a:endParaRPr lang="zh-CN" altLang="en-US" sz="2000" dirty="0">
              <a:latin typeface="+mj-ea"/>
              <a:ea typeface="+mj-ea"/>
            </a:endParaRPr>
          </a:p>
        </p:txBody>
      </p:sp>
      <p:sp>
        <p:nvSpPr>
          <p:cNvPr id="7" name="文本框 6"/>
          <p:cNvSpPr txBox="1"/>
          <p:nvPr/>
        </p:nvSpPr>
        <p:spPr>
          <a:xfrm>
            <a:off x="114009" y="1401765"/>
            <a:ext cx="8269703" cy="507831"/>
          </a:xfrm>
          <a:prstGeom prst="rect">
            <a:avLst/>
          </a:prstGeom>
          <a:noFill/>
        </p:spPr>
        <p:txBody>
          <a:bodyPr wrap="square" rtlCol="0">
            <a:spAutoFit/>
          </a:bodyPr>
          <a:lstStyle/>
          <a:p>
            <a:pPr>
              <a:lnSpc>
                <a:spcPct val="150000"/>
              </a:lnSpc>
            </a:pPr>
            <a:r>
              <a:rPr lang="zh-CN" altLang="en-US" b="1"/>
              <a:t>（</a:t>
            </a:r>
            <a:r>
              <a:rPr lang="en-US" altLang="zh-CN" b="1"/>
              <a:t>1</a:t>
            </a:r>
            <a:r>
              <a:rPr lang="zh-CN" altLang="en-US" b="1"/>
              <a:t>）</a:t>
            </a:r>
            <a:r>
              <a:rPr lang="en-US" altLang="zh-CN" b="1"/>
              <a:t>CLIP  + SAM</a:t>
            </a:r>
            <a:endParaRPr lang="zh-CN" altLang="en-US">
              <a:latin typeface="+mj-ea"/>
              <a:ea typeface="+mj-ea"/>
            </a:endParaRPr>
          </a:p>
        </p:txBody>
      </p:sp>
      <p:sp>
        <p:nvSpPr>
          <p:cNvPr id="3" name="文本框 2"/>
          <p:cNvSpPr txBox="1"/>
          <p:nvPr/>
        </p:nvSpPr>
        <p:spPr>
          <a:xfrm>
            <a:off x="247571" y="2013470"/>
            <a:ext cx="11619079" cy="879087"/>
          </a:xfrm>
          <a:prstGeom prst="rect">
            <a:avLst/>
          </a:prstGeom>
          <a:noFill/>
        </p:spPr>
        <p:txBody>
          <a:bodyPr wrap="square" rtlCol="0">
            <a:spAutoFit/>
          </a:bodyPr>
          <a:lstStyle/>
          <a:p>
            <a:pPr>
              <a:lnSpc>
                <a:spcPct val="150000"/>
              </a:lnSpc>
            </a:pPr>
            <a:r>
              <a:rPr lang="en-US" altLang="zh-CN" b="1" dirty="0"/>
              <a:t>Main process: Sam generates a mask, then cuts all objects to obtain the image feature after the drop and the query feature of the clip. The score of the two is calculated and matched.</a:t>
            </a:r>
            <a:endParaRPr lang="zh-CN" altLang="en-US" dirty="0"/>
          </a:p>
        </p:txBody>
      </p:sp>
      <p:pic>
        <p:nvPicPr>
          <p:cNvPr id="4" name="图片 3" descr="屏幕剪辑"/>
          <p:cNvPicPr>
            <a:picLocks noChangeAspect="1"/>
          </p:cNvPicPr>
          <p:nvPr/>
        </p:nvPicPr>
        <p:blipFill rotWithShape="1">
          <a:blip r:embed="rId3">
            <a:extLst>
              <a:ext uri="{28A0092B-C50C-407E-A947-70E740481C1C}">
                <a14:useLocalDpi xmlns:a14="http://schemas.microsoft.com/office/drawing/2010/main" val="0"/>
              </a:ext>
            </a:extLst>
          </a:blip>
          <a:srcRect l="365" t="3592"/>
          <a:stretch/>
        </p:blipFill>
        <p:spPr>
          <a:xfrm>
            <a:off x="993664" y="3525202"/>
            <a:ext cx="10126894" cy="2529658"/>
          </a:xfrm>
          <a:prstGeom prst="rect">
            <a:avLst/>
          </a:prstGeom>
        </p:spPr>
      </p:pic>
    </p:spTree>
    <p:extLst>
      <p:ext uri="{BB962C8B-B14F-4D97-AF65-F5344CB8AC3E}">
        <p14:creationId xmlns:p14="http://schemas.microsoft.com/office/powerpoint/2010/main" val="796943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sym typeface="+mn-ea"/>
              </a:rPr>
              <a:t>SAM</a:t>
            </a:r>
            <a:r>
              <a:rPr lang="zh-CN" altLang="en-US" dirty="0">
                <a:latin typeface="微软雅黑" panose="020B0503020204020204" pitchFamily="34" charset="-122"/>
                <a:sym typeface="+mn-ea"/>
              </a:rPr>
              <a:t>  </a:t>
            </a:r>
            <a:r>
              <a:rPr lang="en-US" altLang="zh-CN" dirty="0">
                <a:latin typeface="微软雅黑" panose="020B0503020204020204" pitchFamily="34" charset="-122"/>
                <a:sym typeface="+mn-ea"/>
              </a:rPr>
              <a:t>Application</a:t>
            </a:r>
            <a:endParaRPr lang="zh-CN" altLang="en-US" dirty="0"/>
          </a:p>
        </p:txBody>
      </p:sp>
      <p:sp>
        <p:nvSpPr>
          <p:cNvPr id="5" name="文本框 4"/>
          <p:cNvSpPr txBox="1"/>
          <p:nvPr/>
        </p:nvSpPr>
        <p:spPr>
          <a:xfrm>
            <a:off x="247572" y="743893"/>
            <a:ext cx="11276222" cy="499624"/>
          </a:xfrm>
          <a:prstGeom prst="rect">
            <a:avLst/>
          </a:prstGeom>
          <a:noFill/>
        </p:spPr>
        <p:txBody>
          <a:bodyPr wrap="square" rtlCol="0">
            <a:spAutoFit/>
          </a:bodyPr>
          <a:lstStyle/>
          <a:p>
            <a:pPr>
              <a:lnSpc>
                <a:spcPct val="150000"/>
              </a:lnSpc>
            </a:pPr>
            <a:r>
              <a:rPr lang="en-US" altLang="zh-CN" sz="2000" dirty="0">
                <a:latin typeface="+mj-ea"/>
                <a:ea typeface="+mj-ea"/>
              </a:rPr>
              <a:t>2. Object detection</a:t>
            </a:r>
            <a:endParaRPr lang="zh-CN" altLang="en-US" sz="2000" dirty="0">
              <a:latin typeface="+mj-ea"/>
              <a:ea typeface="+mj-ea"/>
            </a:endParaRPr>
          </a:p>
        </p:txBody>
      </p:sp>
      <p:sp>
        <p:nvSpPr>
          <p:cNvPr id="7" name="文本框 6"/>
          <p:cNvSpPr txBox="1"/>
          <p:nvPr/>
        </p:nvSpPr>
        <p:spPr>
          <a:xfrm>
            <a:off x="114009" y="1401765"/>
            <a:ext cx="8269703" cy="400110"/>
          </a:xfrm>
          <a:prstGeom prst="rect">
            <a:avLst/>
          </a:prstGeom>
          <a:noFill/>
        </p:spPr>
        <p:txBody>
          <a:bodyPr wrap="square" rtlCol="0">
            <a:spAutoFit/>
          </a:bodyPr>
          <a:lstStyle/>
          <a:p>
            <a:r>
              <a:rPr lang="zh-CN" altLang="en-US" sz="2000" b="1" dirty="0"/>
              <a:t>（</a:t>
            </a:r>
            <a:r>
              <a:rPr lang="en-US" altLang="zh-CN" sz="2000" b="1" dirty="0"/>
              <a:t>2</a:t>
            </a:r>
            <a:r>
              <a:rPr lang="zh-CN" altLang="en-US" sz="2000" b="1" dirty="0"/>
              <a:t>）</a:t>
            </a:r>
            <a:r>
              <a:rPr lang="en-US" altLang="zh-CN" sz="2000" b="1" dirty="0"/>
              <a:t>video object detection</a:t>
            </a:r>
            <a:r>
              <a:rPr lang="zh-CN" altLang="en-US" sz="2000" b="1" dirty="0">
                <a:solidFill>
                  <a:srgbClr val="191B1F"/>
                </a:solidFill>
                <a:latin typeface="-apple-system"/>
              </a:rPr>
              <a:t>：</a:t>
            </a:r>
            <a:r>
              <a:rPr lang="en-US" altLang="zh-CN" sz="2000" b="1" dirty="0">
                <a:solidFill>
                  <a:srgbClr val="191B1F"/>
                </a:solidFill>
                <a:latin typeface="-apple-system"/>
              </a:rPr>
              <a:t>YOLOv5/v8 + SAM</a:t>
            </a:r>
            <a:endParaRPr lang="zh-CN" altLang="en-US" sz="2000" b="1" i="0" dirty="0">
              <a:solidFill>
                <a:srgbClr val="191B1F"/>
              </a:solidFill>
              <a:effectLst/>
              <a:latin typeface="-apple-system"/>
            </a:endParaRP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270" y="2154069"/>
            <a:ext cx="7022047" cy="4146429"/>
          </a:xfrm>
          <a:prstGeom prst="rect">
            <a:avLst/>
          </a:prstGeom>
        </p:spPr>
      </p:pic>
    </p:spTree>
    <p:extLst>
      <p:ext uri="{BB962C8B-B14F-4D97-AF65-F5344CB8AC3E}">
        <p14:creationId xmlns:p14="http://schemas.microsoft.com/office/powerpoint/2010/main" val="19085658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sym typeface="+mn-ea"/>
              </a:rPr>
              <a:t>SAM Application</a:t>
            </a:r>
            <a:endParaRPr lang="zh-CN" altLang="en-US" dirty="0"/>
          </a:p>
        </p:txBody>
      </p:sp>
      <p:sp>
        <p:nvSpPr>
          <p:cNvPr id="5" name="文本框 4"/>
          <p:cNvSpPr txBox="1"/>
          <p:nvPr/>
        </p:nvSpPr>
        <p:spPr>
          <a:xfrm>
            <a:off x="0" y="648319"/>
            <a:ext cx="11276222" cy="499624"/>
          </a:xfrm>
          <a:prstGeom prst="rect">
            <a:avLst/>
          </a:prstGeom>
          <a:noFill/>
        </p:spPr>
        <p:txBody>
          <a:bodyPr wrap="square" rtlCol="0">
            <a:spAutoFit/>
          </a:bodyPr>
          <a:lstStyle/>
          <a:p>
            <a:pPr>
              <a:lnSpc>
                <a:spcPct val="150000"/>
              </a:lnSpc>
            </a:pPr>
            <a:r>
              <a:rPr lang="en-US" altLang="zh-CN" sz="2000" dirty="0">
                <a:latin typeface="+mj-ea"/>
                <a:ea typeface="+mj-ea"/>
              </a:rPr>
              <a:t>2. Object detection</a:t>
            </a:r>
            <a:endParaRPr lang="zh-CN" altLang="en-US" sz="2000" dirty="0">
              <a:latin typeface="+mj-ea"/>
              <a:ea typeface="+mj-ea"/>
            </a:endParaRPr>
          </a:p>
        </p:txBody>
      </p:sp>
      <p:sp>
        <p:nvSpPr>
          <p:cNvPr id="7" name="文本框 6"/>
          <p:cNvSpPr txBox="1"/>
          <p:nvPr/>
        </p:nvSpPr>
        <p:spPr>
          <a:xfrm>
            <a:off x="163311" y="1016213"/>
            <a:ext cx="11739520" cy="1429622"/>
          </a:xfrm>
          <a:prstGeom prst="rect">
            <a:avLst/>
          </a:prstGeom>
          <a:noFill/>
        </p:spPr>
        <p:txBody>
          <a:bodyPr wrap="square" rtlCol="0">
            <a:spAutoFit/>
          </a:bodyPr>
          <a:lstStyle/>
          <a:p>
            <a:pPr algn="just">
              <a:lnSpc>
                <a:spcPct val="150000"/>
              </a:lnSpc>
            </a:pPr>
            <a:r>
              <a:rPr lang="en-US" altLang="zh-CN" sz="2000" b="1" dirty="0"/>
              <a:t>(3) Anomaly detection: SAA plus: Combined with </a:t>
            </a:r>
            <a:r>
              <a:rPr lang="en-US" altLang="zh-CN" sz="2000" b="1" dirty="0" err="1"/>
              <a:t>GroundDino</a:t>
            </a:r>
            <a:r>
              <a:rPr lang="en-US" altLang="zh-CN" sz="2000" b="1" dirty="0"/>
              <a:t>, to address the ambiguity in language models when detecting "anomalies" or "defects", cross prompts are introduced by introducing professional knowledge and image context information to improve detection performance.</a:t>
            </a:r>
            <a:endParaRPr lang="zh-CN" altLang="en-US" sz="2000" b="1" i="0" dirty="0">
              <a:solidFill>
                <a:srgbClr val="191B1F"/>
              </a:solidFill>
              <a:effectLst/>
              <a:latin typeface="-apple-system"/>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4989" y="2456771"/>
            <a:ext cx="7301756" cy="4297653"/>
          </a:xfrm>
          <a:prstGeom prst="rect">
            <a:avLst/>
          </a:prstGeom>
        </p:spPr>
      </p:pic>
    </p:spTree>
    <p:extLst>
      <p:ext uri="{BB962C8B-B14F-4D97-AF65-F5344CB8AC3E}">
        <p14:creationId xmlns:p14="http://schemas.microsoft.com/office/powerpoint/2010/main" val="966828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sym typeface="+mn-ea"/>
              </a:rPr>
              <a:t>SAM</a:t>
            </a:r>
            <a:r>
              <a:rPr lang="zh-CN" altLang="en-US" dirty="0">
                <a:latin typeface="微软雅黑" panose="020B0503020204020204" pitchFamily="34" charset="-122"/>
                <a:sym typeface="+mn-ea"/>
              </a:rPr>
              <a:t> </a:t>
            </a:r>
            <a:r>
              <a:rPr lang="en-US" altLang="zh-CN" dirty="0" err="1">
                <a:latin typeface="微软雅黑" panose="020B0503020204020204" pitchFamily="34" charset="-122"/>
                <a:sym typeface="+mn-ea"/>
              </a:rPr>
              <a:t>appliction</a:t>
            </a:r>
            <a:endParaRPr lang="zh-CN" altLang="en-US" dirty="0"/>
          </a:p>
        </p:txBody>
      </p:sp>
      <p:sp>
        <p:nvSpPr>
          <p:cNvPr id="5" name="文本框 4"/>
          <p:cNvSpPr txBox="1"/>
          <p:nvPr/>
        </p:nvSpPr>
        <p:spPr>
          <a:xfrm>
            <a:off x="247572" y="743893"/>
            <a:ext cx="11276222" cy="499624"/>
          </a:xfrm>
          <a:prstGeom prst="rect">
            <a:avLst/>
          </a:prstGeom>
          <a:noFill/>
        </p:spPr>
        <p:txBody>
          <a:bodyPr wrap="square" rtlCol="0">
            <a:spAutoFit/>
          </a:bodyPr>
          <a:lstStyle/>
          <a:p>
            <a:pPr>
              <a:lnSpc>
                <a:spcPct val="150000"/>
              </a:lnSpc>
            </a:pPr>
            <a:r>
              <a:rPr lang="en-US" altLang="zh-CN" sz="2000" dirty="0">
                <a:latin typeface="+mj-ea"/>
                <a:ea typeface="+mj-ea"/>
              </a:rPr>
              <a:t>3. Image restoration</a:t>
            </a:r>
            <a:endParaRPr lang="zh-CN" altLang="en-US" sz="2000" dirty="0">
              <a:latin typeface="+mj-ea"/>
              <a:ea typeface="+mj-ea"/>
            </a:endParaRPr>
          </a:p>
        </p:txBody>
      </p:sp>
      <p:sp>
        <p:nvSpPr>
          <p:cNvPr id="7" name="文本框 6"/>
          <p:cNvSpPr txBox="1"/>
          <p:nvPr/>
        </p:nvSpPr>
        <p:spPr>
          <a:xfrm>
            <a:off x="114009" y="1282677"/>
            <a:ext cx="10949599" cy="879087"/>
          </a:xfrm>
          <a:prstGeom prst="rect">
            <a:avLst/>
          </a:prstGeom>
          <a:noFill/>
        </p:spPr>
        <p:txBody>
          <a:bodyPr wrap="square" rtlCol="0">
            <a:spAutoFit/>
          </a:bodyPr>
          <a:lstStyle/>
          <a:p>
            <a:pPr>
              <a:lnSpc>
                <a:spcPct val="150000"/>
              </a:lnSpc>
            </a:pPr>
            <a:r>
              <a:rPr lang="en-US" altLang="zh-CN" b="1" dirty="0" err="1">
                <a:solidFill>
                  <a:srgbClr val="191B1F"/>
                </a:solidFill>
                <a:latin typeface="+mj-ea"/>
              </a:rPr>
              <a:t>Inpaint</a:t>
            </a:r>
            <a:r>
              <a:rPr lang="en-US" altLang="zh-CN" b="1" dirty="0">
                <a:solidFill>
                  <a:srgbClr val="191B1F"/>
                </a:solidFill>
                <a:latin typeface="+mj-ea"/>
              </a:rPr>
              <a:t>-Anything</a:t>
            </a:r>
            <a:r>
              <a:rPr lang="zh-CN" altLang="en-US" b="1" dirty="0">
                <a:solidFill>
                  <a:srgbClr val="191B1F"/>
                </a:solidFill>
                <a:latin typeface="+mj-ea"/>
              </a:rPr>
              <a:t>：</a:t>
            </a:r>
            <a:r>
              <a:rPr lang="en-US" altLang="zh-CN" b="1" dirty="0">
                <a:solidFill>
                  <a:srgbClr val="191B1F"/>
                </a:solidFill>
                <a:latin typeface="+mj-ea"/>
              </a:rPr>
              <a:t>SAM + </a:t>
            </a:r>
            <a:r>
              <a:rPr lang="en-US" altLang="zh-CN" b="1" dirty="0" err="1">
                <a:solidFill>
                  <a:srgbClr val="191B1F"/>
                </a:solidFill>
                <a:latin typeface="+mj-ea"/>
              </a:rPr>
              <a:t>LaMA</a:t>
            </a:r>
            <a:r>
              <a:rPr lang="en-US" altLang="zh-CN" b="1" dirty="0">
                <a:solidFill>
                  <a:srgbClr val="191B1F"/>
                </a:solidFill>
                <a:latin typeface="+mj-ea"/>
              </a:rPr>
              <a:t>/SD</a:t>
            </a:r>
          </a:p>
          <a:p>
            <a:pPr>
              <a:lnSpc>
                <a:spcPct val="150000"/>
              </a:lnSpc>
            </a:pPr>
            <a:r>
              <a:rPr lang="en-US" altLang="zh-CN" b="1" dirty="0">
                <a:solidFill>
                  <a:srgbClr val="191B1F"/>
                </a:solidFill>
                <a:latin typeface="+mj-ea"/>
              </a:rPr>
              <a:t>Including removing targets, filling targets, replacing targets, etc.</a:t>
            </a:r>
            <a:endParaRPr lang="zh-CN" altLang="en-US" b="1" i="0" dirty="0">
              <a:solidFill>
                <a:srgbClr val="191B1F"/>
              </a:solidFill>
              <a:effectLst/>
              <a:latin typeface="-apple-system"/>
            </a:endParaRPr>
          </a:p>
        </p:txBody>
      </p:sp>
      <p:pic>
        <p:nvPicPr>
          <p:cNvPr id="4" name="图片 3" descr="屏幕剪辑"/>
          <p:cNvPicPr>
            <a:picLocks noChangeAspect="1"/>
          </p:cNvPicPr>
          <p:nvPr/>
        </p:nvPicPr>
        <p:blipFill rotWithShape="1">
          <a:blip r:embed="rId3">
            <a:extLst>
              <a:ext uri="{28A0092B-C50C-407E-A947-70E740481C1C}">
                <a14:useLocalDpi xmlns:a14="http://schemas.microsoft.com/office/drawing/2010/main" val="0"/>
              </a:ext>
            </a:extLst>
          </a:blip>
          <a:srcRect l="3114" t="2816"/>
          <a:stretch/>
        </p:blipFill>
        <p:spPr>
          <a:xfrm>
            <a:off x="1826411" y="2200923"/>
            <a:ext cx="8748423" cy="4596937"/>
          </a:xfrm>
          <a:prstGeom prst="rect">
            <a:avLst/>
          </a:prstGeom>
        </p:spPr>
      </p:pic>
    </p:spTree>
    <p:extLst>
      <p:ext uri="{BB962C8B-B14F-4D97-AF65-F5344CB8AC3E}">
        <p14:creationId xmlns:p14="http://schemas.microsoft.com/office/powerpoint/2010/main" val="3766139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sym typeface="+mn-ea"/>
              </a:rPr>
              <a:t>SAM</a:t>
            </a:r>
            <a:r>
              <a:rPr lang="zh-CN" altLang="en-US" dirty="0">
                <a:latin typeface="微软雅黑" panose="020B0503020204020204" pitchFamily="34" charset="-122"/>
                <a:sym typeface="+mn-ea"/>
              </a:rPr>
              <a:t> </a:t>
            </a:r>
            <a:r>
              <a:rPr lang="en-US" altLang="zh-CN" dirty="0">
                <a:latin typeface="微软雅黑" panose="020B0503020204020204" pitchFamily="34" charset="-122"/>
                <a:sym typeface="+mn-ea"/>
              </a:rPr>
              <a:t>Application</a:t>
            </a:r>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429" y="2301769"/>
            <a:ext cx="8215514" cy="4206910"/>
          </a:xfrm>
          <a:prstGeom prst="rect">
            <a:avLst/>
          </a:prstGeom>
        </p:spPr>
      </p:pic>
      <p:sp>
        <p:nvSpPr>
          <p:cNvPr id="4" name="文本框 3">
            <a:extLst>
              <a:ext uri="{FF2B5EF4-FFF2-40B4-BE49-F238E27FC236}">
                <a16:creationId xmlns:a16="http://schemas.microsoft.com/office/drawing/2014/main" id="{CB58C3F3-9089-53E2-3C16-6E56C642E51B}"/>
              </a:ext>
            </a:extLst>
          </p:cNvPr>
          <p:cNvSpPr txBox="1"/>
          <p:nvPr/>
        </p:nvSpPr>
        <p:spPr>
          <a:xfrm>
            <a:off x="247572" y="743893"/>
            <a:ext cx="11276222" cy="499624"/>
          </a:xfrm>
          <a:prstGeom prst="rect">
            <a:avLst/>
          </a:prstGeom>
          <a:noFill/>
        </p:spPr>
        <p:txBody>
          <a:bodyPr wrap="square" rtlCol="0">
            <a:spAutoFit/>
          </a:bodyPr>
          <a:lstStyle/>
          <a:p>
            <a:pPr>
              <a:lnSpc>
                <a:spcPct val="150000"/>
              </a:lnSpc>
            </a:pPr>
            <a:r>
              <a:rPr lang="en-US" altLang="zh-CN" sz="2000" dirty="0">
                <a:latin typeface="+mj-ea"/>
                <a:ea typeface="+mj-ea"/>
              </a:rPr>
              <a:t>3. Image restoration</a:t>
            </a:r>
            <a:endParaRPr lang="zh-CN" altLang="en-US" sz="2000" dirty="0">
              <a:latin typeface="+mj-ea"/>
              <a:ea typeface="+mj-ea"/>
            </a:endParaRPr>
          </a:p>
        </p:txBody>
      </p:sp>
      <p:sp>
        <p:nvSpPr>
          <p:cNvPr id="6" name="文本框 5">
            <a:extLst>
              <a:ext uri="{FF2B5EF4-FFF2-40B4-BE49-F238E27FC236}">
                <a16:creationId xmlns:a16="http://schemas.microsoft.com/office/drawing/2014/main" id="{356802CF-6167-3774-81A4-42FA3C296D74}"/>
              </a:ext>
            </a:extLst>
          </p:cNvPr>
          <p:cNvSpPr txBox="1"/>
          <p:nvPr/>
        </p:nvSpPr>
        <p:spPr>
          <a:xfrm>
            <a:off x="114009" y="1282677"/>
            <a:ext cx="10949599" cy="879087"/>
          </a:xfrm>
          <a:prstGeom prst="rect">
            <a:avLst/>
          </a:prstGeom>
          <a:noFill/>
        </p:spPr>
        <p:txBody>
          <a:bodyPr wrap="square" rtlCol="0">
            <a:spAutoFit/>
          </a:bodyPr>
          <a:lstStyle/>
          <a:p>
            <a:pPr>
              <a:lnSpc>
                <a:spcPct val="150000"/>
              </a:lnSpc>
            </a:pPr>
            <a:r>
              <a:rPr lang="en-US" altLang="zh-CN" b="1" dirty="0" err="1">
                <a:solidFill>
                  <a:srgbClr val="191B1F"/>
                </a:solidFill>
                <a:latin typeface="+mj-ea"/>
              </a:rPr>
              <a:t>Inpaint</a:t>
            </a:r>
            <a:r>
              <a:rPr lang="en-US" altLang="zh-CN" b="1" dirty="0">
                <a:solidFill>
                  <a:srgbClr val="191B1F"/>
                </a:solidFill>
                <a:latin typeface="+mj-ea"/>
              </a:rPr>
              <a:t>-Anything</a:t>
            </a:r>
            <a:r>
              <a:rPr lang="zh-CN" altLang="en-US" b="1" dirty="0">
                <a:solidFill>
                  <a:srgbClr val="191B1F"/>
                </a:solidFill>
                <a:latin typeface="+mj-ea"/>
              </a:rPr>
              <a:t>：</a:t>
            </a:r>
            <a:r>
              <a:rPr lang="en-US" altLang="zh-CN" b="1" dirty="0">
                <a:solidFill>
                  <a:srgbClr val="191B1F"/>
                </a:solidFill>
                <a:latin typeface="+mj-ea"/>
              </a:rPr>
              <a:t>SAM + </a:t>
            </a:r>
            <a:r>
              <a:rPr lang="en-US" altLang="zh-CN" b="1" dirty="0" err="1">
                <a:solidFill>
                  <a:srgbClr val="191B1F"/>
                </a:solidFill>
                <a:latin typeface="+mj-ea"/>
              </a:rPr>
              <a:t>LaMA</a:t>
            </a:r>
            <a:r>
              <a:rPr lang="en-US" altLang="zh-CN" b="1" dirty="0">
                <a:solidFill>
                  <a:srgbClr val="191B1F"/>
                </a:solidFill>
                <a:latin typeface="+mj-ea"/>
              </a:rPr>
              <a:t>/SD</a:t>
            </a:r>
          </a:p>
          <a:p>
            <a:pPr>
              <a:lnSpc>
                <a:spcPct val="150000"/>
              </a:lnSpc>
            </a:pPr>
            <a:r>
              <a:rPr lang="en-US" altLang="zh-CN" b="1" dirty="0">
                <a:solidFill>
                  <a:srgbClr val="191B1F"/>
                </a:solidFill>
                <a:latin typeface="+mj-ea"/>
              </a:rPr>
              <a:t>Including removing targets, filling targets, replacing targets, etc.</a:t>
            </a:r>
            <a:endParaRPr lang="zh-CN" altLang="en-US" b="1" i="0" dirty="0">
              <a:solidFill>
                <a:srgbClr val="191B1F"/>
              </a:solidFill>
              <a:effectLst/>
              <a:latin typeface="-apple-system"/>
            </a:endParaRPr>
          </a:p>
        </p:txBody>
      </p:sp>
    </p:spTree>
    <p:extLst>
      <p:ext uri="{BB962C8B-B14F-4D97-AF65-F5344CB8AC3E}">
        <p14:creationId xmlns:p14="http://schemas.microsoft.com/office/powerpoint/2010/main" val="1598900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5565" y="99584"/>
            <a:ext cx="10816035" cy="548640"/>
          </a:xfrm>
        </p:spPr>
        <p:txBody>
          <a:bodyPr/>
          <a:lstStyle/>
          <a:p>
            <a:r>
              <a:rPr lang="en-US" altLang="zh-CN" dirty="0"/>
              <a:t>Segment Anything Model (SAM)</a:t>
            </a:r>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189" y="1447954"/>
            <a:ext cx="6974750" cy="4824202"/>
          </a:xfrm>
          <a:prstGeom prst="rect">
            <a:avLst/>
          </a:prstGeom>
        </p:spPr>
      </p:pic>
      <p:sp>
        <p:nvSpPr>
          <p:cNvPr id="4" name="文本框 3"/>
          <p:cNvSpPr txBox="1"/>
          <p:nvPr/>
        </p:nvSpPr>
        <p:spPr>
          <a:xfrm>
            <a:off x="275565" y="837846"/>
            <a:ext cx="7963346" cy="369332"/>
          </a:xfrm>
          <a:prstGeom prst="rect">
            <a:avLst/>
          </a:prstGeom>
          <a:noFill/>
        </p:spPr>
        <p:txBody>
          <a:bodyPr wrap="square" rtlCol="0">
            <a:spAutoFit/>
          </a:bodyPr>
          <a:lstStyle/>
          <a:p>
            <a:r>
              <a:rPr lang="en-US" altLang="zh-CN" b="1" dirty="0">
                <a:latin typeface="+mn-ea"/>
              </a:rPr>
              <a:t>SAM</a:t>
            </a:r>
            <a:r>
              <a:rPr lang="zh-CN" altLang="en-US" b="1" dirty="0">
                <a:latin typeface="+mn-ea"/>
              </a:rPr>
              <a:t>：</a:t>
            </a:r>
            <a:r>
              <a:rPr lang="en-US" altLang="zh-CN" b="1" dirty="0" err="1">
                <a:latin typeface="+mn-ea"/>
              </a:rPr>
              <a:t>MetaAI</a:t>
            </a:r>
            <a:r>
              <a:rPr lang="en-US" altLang="zh-CN" b="1" dirty="0">
                <a:latin typeface="+mn-ea"/>
              </a:rPr>
              <a:t> Proposed Image Segmentation Large Model</a:t>
            </a:r>
            <a:endParaRPr lang="zh-CN" altLang="en-US" b="1" dirty="0">
              <a:latin typeface="+mn-ea"/>
            </a:endParaRPr>
          </a:p>
        </p:txBody>
      </p:sp>
      <p:sp>
        <p:nvSpPr>
          <p:cNvPr id="5" name="文本框 4"/>
          <p:cNvSpPr txBox="1"/>
          <p:nvPr/>
        </p:nvSpPr>
        <p:spPr>
          <a:xfrm>
            <a:off x="275565" y="1263288"/>
            <a:ext cx="5835722"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The original paper was published in ICCV 2023</a:t>
            </a:r>
            <a:r>
              <a:rPr lang="zh-CN" altLang="en-US"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6468290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sym typeface="+mn-ea"/>
              </a:rPr>
              <a:t>SAM Application</a:t>
            </a:r>
            <a:endParaRPr lang="zh-CN" altLang="en-US"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912" y="2891159"/>
            <a:ext cx="11126753" cy="3343742"/>
          </a:xfrm>
          <a:prstGeom prst="rect">
            <a:avLst/>
          </a:prstGeom>
        </p:spPr>
      </p:pic>
      <p:sp>
        <p:nvSpPr>
          <p:cNvPr id="3" name="文本框 2">
            <a:extLst>
              <a:ext uri="{FF2B5EF4-FFF2-40B4-BE49-F238E27FC236}">
                <a16:creationId xmlns:a16="http://schemas.microsoft.com/office/drawing/2014/main" id="{B08F042F-DEDE-248D-7F72-A6E32433B327}"/>
              </a:ext>
            </a:extLst>
          </p:cNvPr>
          <p:cNvSpPr txBox="1"/>
          <p:nvPr/>
        </p:nvSpPr>
        <p:spPr>
          <a:xfrm>
            <a:off x="247572" y="743893"/>
            <a:ext cx="11276222" cy="499624"/>
          </a:xfrm>
          <a:prstGeom prst="rect">
            <a:avLst/>
          </a:prstGeom>
          <a:noFill/>
        </p:spPr>
        <p:txBody>
          <a:bodyPr wrap="square" rtlCol="0">
            <a:spAutoFit/>
          </a:bodyPr>
          <a:lstStyle/>
          <a:p>
            <a:pPr>
              <a:lnSpc>
                <a:spcPct val="150000"/>
              </a:lnSpc>
            </a:pPr>
            <a:r>
              <a:rPr lang="en-US" altLang="zh-CN" sz="2000" dirty="0">
                <a:latin typeface="+mj-ea"/>
                <a:ea typeface="+mj-ea"/>
              </a:rPr>
              <a:t>3. Image restoration</a:t>
            </a:r>
            <a:endParaRPr lang="zh-CN" altLang="en-US" sz="2000" dirty="0">
              <a:latin typeface="+mj-ea"/>
              <a:ea typeface="+mj-ea"/>
            </a:endParaRPr>
          </a:p>
        </p:txBody>
      </p:sp>
      <p:sp>
        <p:nvSpPr>
          <p:cNvPr id="6" name="文本框 5">
            <a:extLst>
              <a:ext uri="{FF2B5EF4-FFF2-40B4-BE49-F238E27FC236}">
                <a16:creationId xmlns:a16="http://schemas.microsoft.com/office/drawing/2014/main" id="{64B76B01-9318-2502-3C49-5554716B011D}"/>
              </a:ext>
            </a:extLst>
          </p:cNvPr>
          <p:cNvSpPr txBox="1"/>
          <p:nvPr/>
        </p:nvSpPr>
        <p:spPr>
          <a:xfrm>
            <a:off x="114009" y="1282677"/>
            <a:ext cx="10949599" cy="879087"/>
          </a:xfrm>
          <a:prstGeom prst="rect">
            <a:avLst/>
          </a:prstGeom>
          <a:noFill/>
        </p:spPr>
        <p:txBody>
          <a:bodyPr wrap="square" rtlCol="0">
            <a:spAutoFit/>
          </a:bodyPr>
          <a:lstStyle/>
          <a:p>
            <a:pPr>
              <a:lnSpc>
                <a:spcPct val="150000"/>
              </a:lnSpc>
            </a:pPr>
            <a:r>
              <a:rPr lang="en-US" altLang="zh-CN" b="1" dirty="0" err="1">
                <a:solidFill>
                  <a:srgbClr val="191B1F"/>
                </a:solidFill>
                <a:latin typeface="+mj-ea"/>
              </a:rPr>
              <a:t>Inpaint</a:t>
            </a:r>
            <a:r>
              <a:rPr lang="en-US" altLang="zh-CN" b="1" dirty="0">
                <a:solidFill>
                  <a:srgbClr val="191B1F"/>
                </a:solidFill>
                <a:latin typeface="+mj-ea"/>
              </a:rPr>
              <a:t>-Anything</a:t>
            </a:r>
            <a:r>
              <a:rPr lang="zh-CN" altLang="en-US" b="1" dirty="0">
                <a:solidFill>
                  <a:srgbClr val="191B1F"/>
                </a:solidFill>
                <a:latin typeface="+mj-ea"/>
              </a:rPr>
              <a:t>：</a:t>
            </a:r>
            <a:r>
              <a:rPr lang="en-US" altLang="zh-CN" b="1" dirty="0">
                <a:solidFill>
                  <a:srgbClr val="191B1F"/>
                </a:solidFill>
                <a:latin typeface="+mj-ea"/>
              </a:rPr>
              <a:t>SAM + </a:t>
            </a:r>
            <a:r>
              <a:rPr lang="en-US" altLang="zh-CN" b="1" dirty="0" err="1">
                <a:solidFill>
                  <a:srgbClr val="191B1F"/>
                </a:solidFill>
                <a:latin typeface="+mj-ea"/>
              </a:rPr>
              <a:t>LaMA</a:t>
            </a:r>
            <a:r>
              <a:rPr lang="en-US" altLang="zh-CN" b="1" dirty="0">
                <a:solidFill>
                  <a:srgbClr val="191B1F"/>
                </a:solidFill>
                <a:latin typeface="+mj-ea"/>
              </a:rPr>
              <a:t>/SD</a:t>
            </a:r>
          </a:p>
          <a:p>
            <a:pPr>
              <a:lnSpc>
                <a:spcPct val="150000"/>
              </a:lnSpc>
            </a:pPr>
            <a:r>
              <a:rPr lang="en-US" altLang="zh-CN" b="1" dirty="0">
                <a:solidFill>
                  <a:srgbClr val="191B1F"/>
                </a:solidFill>
                <a:latin typeface="+mj-ea"/>
              </a:rPr>
              <a:t>Including removing targets, filling targets, replacing targets, etc.</a:t>
            </a:r>
            <a:endParaRPr lang="zh-CN" altLang="en-US" b="1" i="0" dirty="0">
              <a:solidFill>
                <a:srgbClr val="191B1F"/>
              </a:solidFill>
              <a:effectLst/>
              <a:latin typeface="-apple-system"/>
            </a:endParaRPr>
          </a:p>
        </p:txBody>
      </p:sp>
    </p:spTree>
    <p:extLst>
      <p:ext uri="{BB962C8B-B14F-4D97-AF65-F5344CB8AC3E}">
        <p14:creationId xmlns:p14="http://schemas.microsoft.com/office/powerpoint/2010/main" val="2476684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sym typeface="+mn-ea"/>
              </a:rPr>
              <a:t>SAM</a:t>
            </a:r>
            <a:r>
              <a:rPr lang="zh-CN" altLang="en-US" dirty="0">
                <a:latin typeface="微软雅黑" panose="020B0503020204020204" pitchFamily="34" charset="-122"/>
                <a:sym typeface="+mn-ea"/>
              </a:rPr>
              <a:t> </a:t>
            </a:r>
            <a:r>
              <a:rPr lang="en-US" altLang="zh-CN" dirty="0">
                <a:latin typeface="微软雅黑" panose="020B0503020204020204" pitchFamily="34" charset="-122"/>
                <a:sym typeface="+mn-ea"/>
              </a:rPr>
              <a:t>application</a:t>
            </a:r>
            <a:endParaRPr lang="zh-CN" altLang="en-US" dirty="0"/>
          </a:p>
        </p:txBody>
      </p:sp>
      <p:sp>
        <p:nvSpPr>
          <p:cNvPr id="4" name="文本框 3">
            <a:extLst>
              <a:ext uri="{FF2B5EF4-FFF2-40B4-BE49-F238E27FC236}">
                <a16:creationId xmlns:a16="http://schemas.microsoft.com/office/drawing/2014/main" id="{A142234B-CBA6-650E-B9EC-EBA0DAFCCEA2}"/>
              </a:ext>
            </a:extLst>
          </p:cNvPr>
          <p:cNvSpPr txBox="1"/>
          <p:nvPr/>
        </p:nvSpPr>
        <p:spPr>
          <a:xfrm>
            <a:off x="3048000" y="1480490"/>
            <a:ext cx="6096000" cy="3046988"/>
          </a:xfrm>
          <a:prstGeom prst="rect">
            <a:avLst/>
          </a:prstGeom>
          <a:noFill/>
        </p:spPr>
        <p:txBody>
          <a:bodyPr wrap="square">
            <a:spAutoFit/>
          </a:bodyPr>
          <a:lstStyle/>
          <a:p>
            <a:r>
              <a:rPr lang="zh-CN" altLang="en-US" sz="2400" b="1" dirty="0">
                <a:latin typeface="Times New Roman" panose="02020603050405020304" pitchFamily="18" charset="0"/>
                <a:cs typeface="Times New Roman" panose="02020603050405020304" pitchFamily="18" charset="0"/>
              </a:rPr>
              <a:t>Other applications of SAM:</a:t>
            </a:r>
            <a:endParaRPr lang="en-US" altLang="zh-CN" sz="2400" b="1" dirty="0">
              <a:latin typeface="Times New Roman" panose="02020603050405020304" pitchFamily="18" charset="0"/>
              <a:cs typeface="Times New Roman" panose="02020603050405020304" pitchFamily="18" charset="0"/>
            </a:endParaRPr>
          </a:p>
          <a:p>
            <a:r>
              <a:rPr lang="zh-CN" altLang="en-US" sz="2400" b="1" dirty="0">
                <a:latin typeface="Times New Roman" panose="02020603050405020304" pitchFamily="18" charset="0"/>
                <a:cs typeface="Times New Roman" panose="02020603050405020304" pitchFamily="18" charset="0"/>
              </a:rPr>
              <a:t>Annotation tools</a:t>
            </a:r>
            <a:endParaRPr lang="en-US" altLang="zh-CN" sz="2400" b="1" dirty="0">
              <a:latin typeface="Times New Roman" panose="02020603050405020304" pitchFamily="18" charset="0"/>
              <a:cs typeface="Times New Roman" panose="02020603050405020304" pitchFamily="18" charset="0"/>
            </a:endParaRPr>
          </a:p>
          <a:p>
            <a:r>
              <a:rPr lang="zh-CN" altLang="en-US" sz="2400" b="1" dirty="0">
                <a:latin typeface="Times New Roman" panose="02020603050405020304" pitchFamily="18" charset="0"/>
                <a:cs typeface="Times New Roman" panose="02020603050405020304" pitchFamily="18" charset="0"/>
              </a:rPr>
              <a:t>Image generation</a:t>
            </a:r>
            <a:endParaRPr lang="en-US" altLang="zh-CN" sz="2400" b="1" dirty="0">
              <a:latin typeface="Times New Roman" panose="02020603050405020304" pitchFamily="18" charset="0"/>
              <a:cs typeface="Times New Roman" panose="02020603050405020304" pitchFamily="18" charset="0"/>
            </a:endParaRPr>
          </a:p>
          <a:p>
            <a:r>
              <a:rPr lang="zh-CN" altLang="en-US" sz="2400" b="1" dirty="0">
                <a:latin typeface="Times New Roman" panose="02020603050405020304" pitchFamily="18" charset="0"/>
                <a:cs typeface="Times New Roman" panose="02020603050405020304" pitchFamily="18" charset="0"/>
              </a:rPr>
              <a:t>Video tracking</a:t>
            </a:r>
            <a:endParaRPr lang="en-US" altLang="zh-CN" sz="2400" b="1" dirty="0">
              <a:latin typeface="Times New Roman" panose="02020603050405020304" pitchFamily="18" charset="0"/>
              <a:cs typeface="Times New Roman" panose="02020603050405020304" pitchFamily="18" charset="0"/>
            </a:endParaRPr>
          </a:p>
          <a:p>
            <a:r>
              <a:rPr lang="zh-CN" altLang="en-US" sz="2400" b="1" dirty="0">
                <a:latin typeface="Times New Roman" panose="02020603050405020304" pitchFamily="18" charset="0"/>
                <a:cs typeface="Times New Roman" panose="02020603050405020304" pitchFamily="18" charset="0"/>
              </a:rPr>
              <a:t>Point cloud segmentation</a:t>
            </a:r>
            <a:endParaRPr lang="en-US" altLang="zh-CN" sz="2400" b="1" dirty="0">
              <a:latin typeface="Times New Roman" panose="02020603050405020304" pitchFamily="18" charset="0"/>
              <a:cs typeface="Times New Roman" panose="02020603050405020304" pitchFamily="18" charset="0"/>
            </a:endParaRPr>
          </a:p>
          <a:p>
            <a:r>
              <a:rPr lang="zh-CN" altLang="en-US" sz="2400" b="1" dirty="0">
                <a:latin typeface="Times New Roman" panose="02020603050405020304" pitchFamily="18" charset="0"/>
                <a:cs typeface="Times New Roman" panose="02020603050405020304" pitchFamily="18" charset="0"/>
              </a:rPr>
              <a:t>3D reconstruction</a:t>
            </a:r>
            <a:endParaRPr lang="en-US" altLang="zh-CN" sz="2400" b="1" dirty="0">
              <a:latin typeface="Times New Roman" panose="02020603050405020304" pitchFamily="18" charset="0"/>
              <a:cs typeface="Times New Roman" panose="02020603050405020304" pitchFamily="18" charset="0"/>
            </a:endParaRP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0524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09821" y="4514869"/>
            <a:ext cx="2492990" cy="1015663"/>
          </a:xfrm>
          <a:prstGeom prst="rect">
            <a:avLst/>
          </a:prstGeom>
        </p:spPr>
        <p:txBody>
          <a:bodyPr wrap="none">
            <a:spAutoFit/>
          </a:bodyPr>
          <a:lstStyle/>
          <a:p>
            <a:r>
              <a:rPr lang="zh-CN" altLang="en-US" sz="6000" b="1" dirty="0">
                <a:solidFill>
                  <a:schemeClr val="accent1">
                    <a:lumMod val="50000"/>
                  </a:schemeClr>
                </a:solidFill>
                <a:latin typeface="+mj-ea"/>
                <a:cs typeface="Times New Roman" panose="02020603050405020304" pitchFamily="18" charset="0"/>
                <a:sym typeface="+mn-lt"/>
              </a:rPr>
              <a:t>谢谢！</a:t>
            </a:r>
            <a:endParaRPr lang="zh-CN" altLang="en-US" sz="6000" dirty="0">
              <a:solidFill>
                <a:schemeClr val="accent1">
                  <a:lumMod val="50000"/>
                </a:schemeClr>
              </a:solidFill>
            </a:endParaRPr>
          </a:p>
        </p:txBody>
      </p:sp>
      <p:sp>
        <p:nvSpPr>
          <p:cNvPr id="4" name="Rectangle 85"/>
          <p:cNvSpPr/>
          <p:nvPr/>
        </p:nvSpPr>
        <p:spPr>
          <a:xfrm>
            <a:off x="-636" y="2085491"/>
            <a:ext cx="12192635" cy="1809756"/>
          </a:xfrm>
          <a:prstGeom prst="rect">
            <a:avLst/>
          </a:prstGeom>
          <a:blipFill dpi="0" rotWithShape="1">
            <a:blip r:embed="rId2">
              <a:extLst>
                <a:ext uri="{28A0092B-C50C-407E-A947-70E740481C1C}">
                  <a14:useLocalDpi xmlns:a14="http://schemas.microsoft.com/office/drawing/2010/main" val="0"/>
                </a:ext>
              </a:extLst>
            </a:blip>
            <a:srcRect/>
            <a:stretch>
              <a:fillRect l="-42999" t="1" b="-1025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endParaRPr lang="zh-CN" altLang="en-US" sz="4400" b="1"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Segment Anything (SAM)</a:t>
            </a:r>
            <a:endParaRPr lang="zh-CN" altLang="en-US" dirty="0"/>
          </a:p>
        </p:txBody>
      </p:sp>
      <p:sp>
        <p:nvSpPr>
          <p:cNvPr id="4" name="文本框 3"/>
          <p:cNvSpPr txBox="1"/>
          <p:nvPr/>
        </p:nvSpPr>
        <p:spPr>
          <a:xfrm>
            <a:off x="2776669" y="2226067"/>
            <a:ext cx="6207251" cy="923330"/>
          </a:xfrm>
          <a:prstGeom prst="rect">
            <a:avLst/>
          </a:prstGeom>
          <a:solidFill>
            <a:schemeClr val="accent3"/>
          </a:solidFill>
          <a:ln w="28575">
            <a:solidFill>
              <a:schemeClr val="tx1"/>
            </a:solidFill>
          </a:ln>
        </p:spPr>
        <p:txBody>
          <a:bodyPr wrap="square" rtlCol="0">
            <a:spAutoFit/>
          </a:bodyPr>
          <a:lstStyle/>
          <a:p>
            <a:r>
              <a:rPr lang="en-US" altLang="zh-CN" dirty="0"/>
              <a:t>The powerful zero shot and few shot generalization abilities, as the "</a:t>
            </a:r>
            <a:r>
              <a:rPr lang="en-US" altLang="zh-CN" b="1" dirty="0"/>
              <a:t>basic model</a:t>
            </a:r>
            <a:r>
              <a:rPr lang="en-US" altLang="zh-CN" dirty="0"/>
              <a:t>," can be extended to tasks and data distributions beyond the training process</a:t>
            </a:r>
            <a:endParaRPr lang="zh-CN" altLang="en-US" dirty="0"/>
          </a:p>
        </p:txBody>
      </p:sp>
      <p:sp>
        <p:nvSpPr>
          <p:cNvPr id="5" name="文本框 4"/>
          <p:cNvSpPr txBox="1"/>
          <p:nvPr/>
        </p:nvSpPr>
        <p:spPr>
          <a:xfrm>
            <a:off x="1580508" y="5087134"/>
            <a:ext cx="10479640" cy="707886"/>
          </a:xfrm>
          <a:prstGeom prst="rect">
            <a:avLst/>
          </a:prstGeom>
          <a:noFill/>
          <a:ln w="28575">
            <a:noFill/>
          </a:ln>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The purpose of developing SAM is to establish a basic model for image segmentation and develop a model with prompt ability.</a:t>
            </a:r>
            <a:endParaRPr lang="zh-CN" altLang="en-US" sz="2000" dirty="0">
              <a:latin typeface="Times New Roman" panose="02020603050405020304" pitchFamily="18" charset="0"/>
              <a:cs typeface="Times New Roman" panose="02020603050405020304" pitchFamily="18" charset="0"/>
            </a:endParaRPr>
          </a:p>
        </p:txBody>
      </p:sp>
      <p:sp>
        <p:nvSpPr>
          <p:cNvPr id="6" name="矩形 5"/>
          <p:cNvSpPr/>
          <p:nvPr/>
        </p:nvSpPr>
        <p:spPr>
          <a:xfrm>
            <a:off x="1435788" y="863029"/>
            <a:ext cx="1695236" cy="657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Network Dataset</a:t>
            </a:r>
            <a:endParaRPr lang="zh-CN" altLang="en-US" dirty="0"/>
          </a:p>
        </p:txBody>
      </p:sp>
      <p:sp>
        <p:nvSpPr>
          <p:cNvPr id="7" name="矩形 6"/>
          <p:cNvSpPr/>
          <p:nvPr/>
        </p:nvSpPr>
        <p:spPr>
          <a:xfrm>
            <a:off x="4786045" y="861604"/>
            <a:ext cx="1695236" cy="657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Large Language Model (LLM)</a:t>
            </a:r>
            <a:endParaRPr lang="zh-CN" altLang="en-US" dirty="0"/>
          </a:p>
        </p:txBody>
      </p:sp>
      <p:sp>
        <p:nvSpPr>
          <p:cNvPr id="8" name="矩形 7"/>
          <p:cNvSpPr/>
          <p:nvPr/>
        </p:nvSpPr>
        <p:spPr>
          <a:xfrm>
            <a:off x="8136302" y="861604"/>
            <a:ext cx="1695236" cy="657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Prompt Engineering</a:t>
            </a:r>
            <a:endParaRPr lang="zh-CN" altLang="en-US"/>
          </a:p>
        </p:txBody>
      </p:sp>
      <p:sp>
        <p:nvSpPr>
          <p:cNvPr id="9" name="文本框 8"/>
          <p:cNvSpPr txBox="1"/>
          <p:nvPr/>
        </p:nvSpPr>
        <p:spPr>
          <a:xfrm>
            <a:off x="3701680" y="838458"/>
            <a:ext cx="513708" cy="646331"/>
          </a:xfrm>
          <a:prstGeom prst="rect">
            <a:avLst/>
          </a:prstGeom>
          <a:noFill/>
        </p:spPr>
        <p:txBody>
          <a:bodyPr wrap="square" rtlCol="0">
            <a:spAutoFit/>
          </a:bodyPr>
          <a:lstStyle/>
          <a:p>
            <a:r>
              <a:rPr lang="en-US" altLang="zh-CN" sz="3600" b="1"/>
              <a:t>+</a:t>
            </a:r>
            <a:endParaRPr lang="zh-CN" altLang="en-US" sz="3600" b="1"/>
          </a:p>
        </p:txBody>
      </p:sp>
      <p:sp>
        <p:nvSpPr>
          <p:cNvPr id="10" name="文本框 9"/>
          <p:cNvSpPr txBox="1"/>
          <p:nvPr/>
        </p:nvSpPr>
        <p:spPr>
          <a:xfrm>
            <a:off x="7065441" y="856351"/>
            <a:ext cx="513708" cy="646331"/>
          </a:xfrm>
          <a:prstGeom prst="rect">
            <a:avLst/>
          </a:prstGeom>
          <a:noFill/>
        </p:spPr>
        <p:txBody>
          <a:bodyPr wrap="square" rtlCol="0">
            <a:spAutoFit/>
          </a:bodyPr>
          <a:lstStyle/>
          <a:p>
            <a:r>
              <a:rPr lang="en-US" altLang="zh-CN" sz="3600" b="1"/>
              <a:t>+</a:t>
            </a:r>
            <a:endParaRPr lang="zh-CN" altLang="en-US" sz="3600" b="1"/>
          </a:p>
        </p:txBody>
      </p:sp>
      <p:sp>
        <p:nvSpPr>
          <p:cNvPr id="11" name="下箭头 10"/>
          <p:cNvSpPr/>
          <p:nvPr/>
        </p:nvSpPr>
        <p:spPr>
          <a:xfrm>
            <a:off x="5537043" y="1609074"/>
            <a:ext cx="308225" cy="4848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317722" y="3702183"/>
            <a:ext cx="5849724" cy="369332"/>
          </a:xfrm>
          <a:prstGeom prst="rect">
            <a:avLst/>
          </a:prstGeom>
          <a:noFill/>
        </p:spPr>
        <p:txBody>
          <a:bodyPr wrap="square" rtlCol="0">
            <a:spAutoFit/>
          </a:bodyPr>
          <a:lstStyle/>
          <a:p>
            <a:r>
              <a:rPr lang="en-US" altLang="zh-CN" b="1" dirty="0"/>
              <a:t>Can this training method be extended to visual tasks?</a:t>
            </a:r>
            <a:endParaRPr lang="zh-CN" altLang="en-US" b="1" dirty="0"/>
          </a:p>
        </p:txBody>
      </p:sp>
      <p:sp>
        <p:nvSpPr>
          <p:cNvPr id="13" name="下箭头 12"/>
          <p:cNvSpPr/>
          <p:nvPr/>
        </p:nvSpPr>
        <p:spPr>
          <a:xfrm>
            <a:off x="5537043" y="3004564"/>
            <a:ext cx="308225" cy="5654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下箭头 14"/>
          <p:cNvSpPr/>
          <p:nvPr/>
        </p:nvSpPr>
        <p:spPr>
          <a:xfrm>
            <a:off x="5501477" y="4335847"/>
            <a:ext cx="308225" cy="5654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989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1" grpId="0" animBg="1"/>
      <p:bldP spid="12" grpId="0"/>
      <p:bldP spid="13"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Segment Anything (SAM)</a:t>
            </a:r>
            <a:endParaRPr lang="zh-CN" altLang="en-US" dirty="0"/>
          </a:p>
        </p:txBody>
      </p:sp>
      <p:sp>
        <p:nvSpPr>
          <p:cNvPr id="3" name="文本框 2"/>
          <p:cNvSpPr txBox="1"/>
          <p:nvPr/>
        </p:nvSpPr>
        <p:spPr>
          <a:xfrm>
            <a:off x="247572" y="946759"/>
            <a:ext cx="8966765" cy="461665"/>
          </a:xfrm>
          <a:prstGeom prst="rect">
            <a:avLst/>
          </a:prstGeom>
          <a:noFill/>
        </p:spPr>
        <p:txBody>
          <a:bodyPr wrap="square" rtlCol="0">
            <a:spAutoFit/>
          </a:bodyPr>
          <a:lstStyle/>
          <a:p>
            <a:r>
              <a:rPr lang="en-US" altLang="zh-CN" sz="2400" b="1" dirty="0">
                <a:latin typeface="+mn-ea"/>
              </a:rPr>
              <a:t>Three unresolved issues: task, model, and data</a:t>
            </a:r>
            <a:endParaRPr lang="zh-CN" altLang="en-US" sz="2400" b="1" dirty="0">
              <a:latin typeface="+mn-ea"/>
            </a:endParaRPr>
          </a:p>
        </p:txBody>
      </p:sp>
      <p:sp>
        <p:nvSpPr>
          <p:cNvPr id="4" name="文本框 3"/>
          <p:cNvSpPr txBox="1"/>
          <p:nvPr/>
        </p:nvSpPr>
        <p:spPr>
          <a:xfrm>
            <a:off x="472277" y="2003461"/>
            <a:ext cx="7563892" cy="1938992"/>
          </a:xfrm>
          <a:prstGeom prst="rect">
            <a:avLst/>
          </a:prstGeom>
          <a:noFill/>
        </p:spPr>
        <p:txBody>
          <a:bodyPr wrap="square" rtlCol="0">
            <a:spAutoFit/>
          </a:bodyPr>
          <a:lstStyle/>
          <a:p>
            <a:pPr marL="342900" indent="-342900">
              <a:buAutoNum type="arabicPeriod"/>
            </a:pPr>
            <a:r>
              <a:rPr lang="en-US" altLang="zh-CN" sz="2400" dirty="0">
                <a:latin typeface="Times New Roman" panose="02020603050405020304" pitchFamily="18" charset="0"/>
                <a:cs typeface="Times New Roman" panose="02020603050405020304" pitchFamily="18" charset="0"/>
              </a:rPr>
              <a:t>What task can achieve zero sample generalization?</a:t>
            </a:r>
          </a:p>
          <a:p>
            <a:pPr marL="342900" indent="-342900">
              <a:buAutoNum type="arabicPeriod"/>
            </a:pPr>
            <a:endParaRPr lang="en-US" altLang="zh-CN" sz="2400" dirty="0">
              <a:latin typeface="Times New Roman" panose="02020603050405020304" pitchFamily="18" charset="0"/>
              <a:cs typeface="Times New Roman" panose="02020603050405020304" pitchFamily="18" charset="0"/>
            </a:endParaRPr>
          </a:p>
          <a:p>
            <a:pPr marL="342900" indent="-342900">
              <a:buAutoNum type="arabicPeriod"/>
            </a:pPr>
            <a:r>
              <a:rPr lang="en-US" altLang="zh-CN" sz="2400" dirty="0">
                <a:latin typeface="Times New Roman" panose="02020603050405020304" pitchFamily="18" charset="0"/>
                <a:cs typeface="Times New Roman" panose="02020603050405020304" pitchFamily="18" charset="0"/>
              </a:rPr>
              <a:t>What is the corresponding model architecture?</a:t>
            </a:r>
          </a:p>
          <a:p>
            <a:pPr marL="342900" indent="-342900">
              <a:buAutoNum type="arabicPeriod"/>
            </a:pPr>
            <a:endParaRPr lang="en-US" altLang="zh-CN" sz="2400" dirty="0">
              <a:latin typeface="Times New Roman" panose="02020603050405020304" pitchFamily="18" charset="0"/>
              <a:cs typeface="Times New Roman" panose="02020603050405020304" pitchFamily="18" charset="0"/>
            </a:endParaRPr>
          </a:p>
          <a:p>
            <a:pPr marL="342900" indent="-342900">
              <a:buAutoNum type="arabicPeriod"/>
            </a:pPr>
            <a:r>
              <a:rPr lang="en-US" altLang="zh-CN" sz="2400" dirty="0">
                <a:latin typeface="Times New Roman" panose="02020603050405020304" pitchFamily="18" charset="0"/>
                <a:cs typeface="Times New Roman" panose="02020603050405020304" pitchFamily="18" charset="0"/>
              </a:rPr>
              <a:t>What data can support this task and model?</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5645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Segment Anything (SAM)</a:t>
            </a:r>
            <a:endParaRPr lang="zh-CN" altLang="en-US" dirty="0"/>
          </a:p>
        </p:txBody>
      </p:sp>
      <p:sp>
        <p:nvSpPr>
          <p:cNvPr id="3" name="文本框 2"/>
          <p:cNvSpPr txBox="1"/>
          <p:nvPr/>
        </p:nvSpPr>
        <p:spPr>
          <a:xfrm>
            <a:off x="174662" y="780835"/>
            <a:ext cx="11556230" cy="1884427"/>
          </a:xfrm>
          <a:prstGeom prst="rect">
            <a:avLst/>
          </a:prstGeom>
          <a:noFill/>
        </p:spPr>
        <p:txBody>
          <a:bodyPr wrap="square" rtlCol="0">
            <a:spAutoFit/>
          </a:bodyPr>
          <a:lstStyle/>
          <a:p>
            <a:pPr marL="342900" indent="-342900" algn="just">
              <a:lnSpc>
                <a:spcPct val="150000"/>
              </a:lnSpc>
              <a:buAutoNum type="arabicParenBoth"/>
            </a:pPr>
            <a:r>
              <a:rPr lang="en-US" altLang="zh-CN" sz="2000" b="1" dirty="0">
                <a:latin typeface="+mn-ea"/>
              </a:rPr>
              <a:t>What task can achieve zero samples?</a:t>
            </a:r>
          </a:p>
          <a:p>
            <a:pPr algn="just">
              <a:lnSpc>
                <a:spcPct val="150000"/>
              </a:lnSpc>
            </a:pPr>
            <a:r>
              <a:rPr lang="en-US" altLang="zh-CN" sz="2000" b="1" dirty="0">
                <a:latin typeface="+mn-ea"/>
              </a:rPr>
              <a:t>    </a:t>
            </a:r>
            <a:r>
              <a:rPr lang="en-US" altLang="zh-CN" sz="2000" dirty="0">
                <a:latin typeface="Times New Roman" panose="02020603050405020304" pitchFamily="18" charset="0"/>
                <a:cs typeface="Times New Roman" panose="02020603050405020304" pitchFamily="18" charset="0"/>
              </a:rPr>
              <a:t>Generate a valid mask by prompting input. When the prompt is unclear, multiple objects can be generated (such as a point on the clothing, which can represent both the clothing and the person wearing it).</a:t>
            </a:r>
          </a:p>
          <a:p>
            <a:pPr algn="just">
              <a:lnSpc>
                <a:spcPct val="150000"/>
              </a:lnSpc>
            </a:pPr>
            <a:r>
              <a:rPr lang="en-US" altLang="zh-CN" sz="2000" dirty="0">
                <a:latin typeface="Times New Roman" panose="02020603050405020304" pitchFamily="18" charset="0"/>
                <a:cs typeface="Times New Roman" panose="02020603050405020304" pitchFamily="18" charset="0"/>
              </a:rPr>
              <a:t>     As shown in Figure</a:t>
            </a:r>
            <a:r>
              <a:rPr lang="en-US" altLang="zh-CN" sz="2000" dirty="0">
                <a:solidFill>
                  <a:srgbClr val="FF0000"/>
                </a:solidFill>
                <a:latin typeface="Times New Roman" panose="02020603050405020304" pitchFamily="18" charset="0"/>
                <a:cs typeface="Times New Roman" panose="02020603050405020304" pitchFamily="18" charset="0"/>
              </a:rPr>
              <a:t>: the prompt can be a point, a rectangular box, or text, mask</a:t>
            </a:r>
            <a:r>
              <a:rPr lang="zh-CN" altLang="en-US" sz="2000" dirty="0">
                <a:solidFill>
                  <a:srgbClr val="FF0000"/>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or it could be an image.</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p:pic>
        <p:nvPicPr>
          <p:cNvPr id="4" name="图片 3" descr="屏幕剪辑"/>
          <p:cNvPicPr>
            <a:picLocks noChangeAspect="1"/>
          </p:cNvPicPr>
          <p:nvPr/>
        </p:nvPicPr>
        <p:blipFill rotWithShape="1">
          <a:blip r:embed="rId3">
            <a:extLst>
              <a:ext uri="{28A0092B-C50C-407E-A947-70E740481C1C}">
                <a14:useLocalDpi xmlns:a14="http://schemas.microsoft.com/office/drawing/2010/main" val="0"/>
              </a:ext>
            </a:extLst>
          </a:blip>
          <a:srcRect t="5751"/>
          <a:stretch/>
        </p:blipFill>
        <p:spPr>
          <a:xfrm>
            <a:off x="3398161" y="3127118"/>
            <a:ext cx="5395677" cy="3730882"/>
          </a:xfrm>
          <a:prstGeom prst="rect">
            <a:avLst/>
          </a:prstGeom>
        </p:spPr>
      </p:pic>
    </p:spTree>
    <p:extLst>
      <p:ext uri="{BB962C8B-B14F-4D97-AF65-F5344CB8AC3E}">
        <p14:creationId xmlns:p14="http://schemas.microsoft.com/office/powerpoint/2010/main" val="1412260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Segment Anything (SAM)</a:t>
            </a:r>
            <a:endParaRPr lang="zh-CN" altLang="en-US" dirty="0"/>
          </a:p>
        </p:txBody>
      </p:sp>
      <p:sp>
        <p:nvSpPr>
          <p:cNvPr id="3" name="文本框 2"/>
          <p:cNvSpPr txBox="1"/>
          <p:nvPr/>
        </p:nvSpPr>
        <p:spPr>
          <a:xfrm>
            <a:off x="247573" y="821931"/>
            <a:ext cx="10611544" cy="1002839"/>
          </a:xfrm>
          <a:prstGeom prst="rect">
            <a:avLst/>
          </a:prstGeom>
          <a:noFill/>
        </p:spPr>
        <p:txBody>
          <a:bodyPr wrap="square" rtlCol="0">
            <a:spAutoFit/>
          </a:bodyPr>
          <a:lstStyle/>
          <a:p>
            <a:pPr>
              <a:lnSpc>
                <a:spcPct val="150000"/>
              </a:lnSpc>
            </a:pPr>
            <a:r>
              <a:rPr lang="zh-CN" altLang="en-US" b="1" dirty="0">
                <a:latin typeface="+mn-ea"/>
              </a:rPr>
              <a:t>（</a:t>
            </a:r>
            <a:r>
              <a:rPr lang="en-US" altLang="zh-CN" b="1" dirty="0">
                <a:latin typeface="+mn-ea"/>
              </a:rPr>
              <a:t>1</a:t>
            </a:r>
            <a:r>
              <a:rPr lang="zh-CN" altLang="en-US" b="1" dirty="0">
                <a:latin typeface="+mn-ea"/>
              </a:rPr>
              <a:t>）</a:t>
            </a:r>
            <a:r>
              <a:rPr lang="en-US" altLang="zh-CN" b="1" dirty="0">
                <a:latin typeface="+mn-ea"/>
              </a:rPr>
              <a:t> What task can achieve zero samples? </a:t>
            </a:r>
          </a:p>
          <a:p>
            <a:pPr>
              <a:lnSpc>
                <a:spcPct val="150000"/>
              </a:lnSpc>
            </a:pPr>
            <a:r>
              <a:rPr lang="en-US" altLang="zh-CN" sz="2400" b="1" dirty="0">
                <a:solidFill>
                  <a:srgbClr val="C00000"/>
                </a:solidFill>
                <a:latin typeface="+mn-ea"/>
                <a:cs typeface="Calibri" panose="020F0502020204030204" charset="0"/>
              </a:rPr>
              <a:t>         </a:t>
            </a:r>
            <a:r>
              <a:rPr lang="zh-CN" altLang="en-US" sz="2400" b="1" dirty="0">
                <a:solidFill>
                  <a:srgbClr val="C00000"/>
                </a:solidFill>
                <a:latin typeface="Calibri" panose="020F0502020204030204" charset="0"/>
                <a:cs typeface="Calibri" panose="020F0502020204030204" charset="0"/>
              </a:rPr>
              <a:t>Promptable Segmentation Task</a:t>
            </a:r>
            <a:endParaRPr lang="zh-CN" altLang="en-US" b="1" dirty="0">
              <a:solidFill>
                <a:srgbClr val="C00000"/>
              </a:solidFill>
            </a:endParaRPr>
          </a:p>
        </p:txBody>
      </p:sp>
      <p:pic>
        <p:nvPicPr>
          <p:cNvPr id="5" name="图片 4"/>
          <p:cNvPicPr>
            <a:picLocks noChangeAspect="1"/>
          </p:cNvPicPr>
          <p:nvPr>
            <p:custDataLst>
              <p:tags r:id="rId1"/>
            </p:custDataLst>
          </p:nvPr>
        </p:nvPicPr>
        <p:blipFill>
          <a:blip r:embed="rId11"/>
          <a:stretch>
            <a:fillRect/>
          </a:stretch>
        </p:blipFill>
        <p:spPr>
          <a:xfrm>
            <a:off x="2103469" y="4220220"/>
            <a:ext cx="2924573" cy="1949715"/>
          </a:xfrm>
          <a:prstGeom prst="rect">
            <a:avLst/>
          </a:prstGeom>
        </p:spPr>
      </p:pic>
      <p:pic>
        <p:nvPicPr>
          <p:cNvPr id="6" name="图片 5"/>
          <p:cNvPicPr>
            <a:picLocks noChangeAspect="1"/>
          </p:cNvPicPr>
          <p:nvPr>
            <p:custDataLst>
              <p:tags r:id="rId2"/>
            </p:custDataLst>
          </p:nvPr>
        </p:nvPicPr>
        <p:blipFill>
          <a:blip r:embed="rId12"/>
          <a:stretch>
            <a:fillRect/>
          </a:stretch>
        </p:blipFill>
        <p:spPr>
          <a:xfrm>
            <a:off x="6877283" y="4219644"/>
            <a:ext cx="2922309" cy="1949715"/>
          </a:xfrm>
          <a:prstGeom prst="rect">
            <a:avLst/>
          </a:prstGeom>
        </p:spPr>
      </p:pic>
      <p:pic>
        <p:nvPicPr>
          <p:cNvPr id="7" name="图片 6"/>
          <p:cNvPicPr>
            <a:picLocks noChangeAspect="1"/>
          </p:cNvPicPr>
          <p:nvPr>
            <p:custDataLst>
              <p:tags r:id="rId3"/>
            </p:custDataLst>
          </p:nvPr>
        </p:nvPicPr>
        <p:blipFill>
          <a:blip r:embed="rId13"/>
          <a:stretch>
            <a:fillRect/>
          </a:stretch>
        </p:blipFill>
        <p:spPr>
          <a:xfrm>
            <a:off x="6877282" y="1860676"/>
            <a:ext cx="2926478" cy="1949715"/>
          </a:xfrm>
          <a:prstGeom prst="rect">
            <a:avLst/>
          </a:prstGeom>
        </p:spPr>
      </p:pic>
      <p:pic>
        <p:nvPicPr>
          <p:cNvPr id="8" name="图片 7"/>
          <p:cNvPicPr>
            <a:picLocks noChangeAspect="1"/>
          </p:cNvPicPr>
          <p:nvPr>
            <p:custDataLst>
              <p:tags r:id="rId4"/>
            </p:custDataLst>
          </p:nvPr>
        </p:nvPicPr>
        <p:blipFill>
          <a:blip r:embed="rId14"/>
          <a:stretch>
            <a:fillRect/>
          </a:stretch>
        </p:blipFill>
        <p:spPr>
          <a:xfrm>
            <a:off x="2103470" y="1861252"/>
            <a:ext cx="2926678" cy="1949715"/>
          </a:xfrm>
          <a:prstGeom prst="rect">
            <a:avLst/>
          </a:prstGeom>
        </p:spPr>
      </p:pic>
      <p:sp>
        <p:nvSpPr>
          <p:cNvPr id="9" name="文本框 8"/>
          <p:cNvSpPr txBox="1"/>
          <p:nvPr>
            <p:custDataLst>
              <p:tags r:id="rId5"/>
            </p:custDataLst>
          </p:nvPr>
        </p:nvSpPr>
        <p:spPr>
          <a:xfrm>
            <a:off x="5164280" y="2677637"/>
            <a:ext cx="853722" cy="315792"/>
          </a:xfrm>
          <a:prstGeom prst="rect">
            <a:avLst/>
          </a:prstGeom>
          <a:noFill/>
        </p:spPr>
        <p:txBody>
          <a:bodyPr wrap="square" rtlCol="0">
            <a:spAutoFit/>
          </a:bodyPr>
          <a:lstStyle/>
          <a:p>
            <a:r>
              <a:rPr lang="en-US" altLang="zh-CN" sz="1452"/>
              <a:t>image</a:t>
            </a:r>
          </a:p>
        </p:txBody>
      </p:sp>
      <p:sp>
        <p:nvSpPr>
          <p:cNvPr id="10" name="文本框 9"/>
          <p:cNvSpPr txBox="1"/>
          <p:nvPr>
            <p:custDataLst>
              <p:tags r:id="rId6"/>
            </p:custDataLst>
          </p:nvPr>
        </p:nvSpPr>
        <p:spPr>
          <a:xfrm>
            <a:off x="9937891" y="5028432"/>
            <a:ext cx="853722" cy="315792"/>
          </a:xfrm>
          <a:prstGeom prst="rect">
            <a:avLst/>
          </a:prstGeom>
          <a:noFill/>
        </p:spPr>
        <p:txBody>
          <a:bodyPr wrap="square" rtlCol="0">
            <a:spAutoFit/>
          </a:bodyPr>
          <a:lstStyle/>
          <a:p>
            <a:r>
              <a:rPr lang="en-US" altLang="zh-CN" sz="1452"/>
              <a:t>box</a:t>
            </a:r>
          </a:p>
        </p:txBody>
      </p:sp>
      <p:sp>
        <p:nvSpPr>
          <p:cNvPr id="11" name="文本框 10"/>
          <p:cNvSpPr txBox="1"/>
          <p:nvPr>
            <p:custDataLst>
              <p:tags r:id="rId7"/>
            </p:custDataLst>
          </p:nvPr>
        </p:nvSpPr>
        <p:spPr>
          <a:xfrm>
            <a:off x="9937892" y="2669465"/>
            <a:ext cx="1196478" cy="315792"/>
          </a:xfrm>
          <a:prstGeom prst="rect">
            <a:avLst/>
          </a:prstGeom>
          <a:noFill/>
        </p:spPr>
        <p:txBody>
          <a:bodyPr wrap="square" rtlCol="0">
            <a:spAutoFit/>
          </a:bodyPr>
          <a:lstStyle/>
          <a:p>
            <a:r>
              <a:rPr lang="en-US" altLang="zh-CN" sz="1452"/>
              <a:t>everything</a:t>
            </a:r>
          </a:p>
        </p:txBody>
      </p:sp>
      <p:sp>
        <p:nvSpPr>
          <p:cNvPr id="12" name="文本框 11"/>
          <p:cNvSpPr txBox="1"/>
          <p:nvPr>
            <p:custDataLst>
              <p:tags r:id="rId8"/>
            </p:custDataLst>
          </p:nvPr>
        </p:nvSpPr>
        <p:spPr>
          <a:xfrm>
            <a:off x="5262329" y="5180832"/>
            <a:ext cx="853722" cy="315792"/>
          </a:xfrm>
          <a:prstGeom prst="rect">
            <a:avLst/>
          </a:prstGeom>
          <a:noFill/>
        </p:spPr>
        <p:txBody>
          <a:bodyPr wrap="square" rtlCol="0">
            <a:spAutoFit/>
          </a:bodyPr>
          <a:lstStyle/>
          <a:p>
            <a:r>
              <a:rPr lang="en-US" altLang="zh-CN" sz="1452"/>
              <a:t>points</a:t>
            </a:r>
          </a:p>
        </p:txBody>
      </p:sp>
    </p:spTree>
    <p:extLst>
      <p:ext uri="{BB962C8B-B14F-4D97-AF65-F5344CB8AC3E}">
        <p14:creationId xmlns:p14="http://schemas.microsoft.com/office/powerpoint/2010/main" val="13225946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mExNDlhMjUxY2JmMzYwNDVlZjZkMmIwNDUxYzEzNGQ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5418</TotalTime>
  <Words>4285</Words>
  <Application>Microsoft Office PowerPoint</Application>
  <PresentationFormat>宽屏</PresentationFormat>
  <Paragraphs>363</Paragraphs>
  <Slides>52</Slides>
  <Notes>46</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52</vt:i4>
      </vt:variant>
    </vt:vector>
  </HeadingPairs>
  <TitlesOfParts>
    <vt:vector size="61" baseType="lpstr">
      <vt:lpstr>-apple-system</vt:lpstr>
      <vt:lpstr>微软雅黑</vt:lpstr>
      <vt:lpstr>Arial</vt:lpstr>
      <vt:lpstr>Calibri</vt:lpstr>
      <vt:lpstr>Palatino Linotype</vt:lpstr>
      <vt:lpstr>Times New Roman</vt:lpstr>
      <vt:lpstr>Wingdings</vt:lpstr>
      <vt:lpstr>WPS</vt:lpstr>
      <vt:lpstr>1_WPS</vt:lpstr>
      <vt:lpstr>PowerPoint 演示文稿</vt:lpstr>
      <vt:lpstr>PowerPoint 演示文稿</vt:lpstr>
      <vt:lpstr>课程主要部分</vt:lpstr>
      <vt:lpstr>PowerPoint 演示文稿</vt:lpstr>
      <vt:lpstr>Segment Anything Model (SAM)</vt:lpstr>
      <vt:lpstr>Segment Anything (SAM)</vt:lpstr>
      <vt:lpstr>Segment Anything (SAM)</vt:lpstr>
      <vt:lpstr>Segment Anything (SAM)</vt:lpstr>
      <vt:lpstr>Segment Anything (SAM)</vt:lpstr>
      <vt:lpstr>Segment Anything (SAM)</vt:lpstr>
      <vt:lpstr>Segment Anything (SAM)</vt:lpstr>
      <vt:lpstr>Segment Anything (SAM)</vt:lpstr>
      <vt:lpstr>Segment Anything (SAM)</vt:lpstr>
      <vt:lpstr>Segment Anything (SAM)</vt:lpstr>
      <vt:lpstr>Segment Anything (SAM)</vt:lpstr>
      <vt:lpstr>Segment Anything (SAM)</vt:lpstr>
      <vt:lpstr>Segment Anything (SAM)-Model</vt:lpstr>
      <vt:lpstr>Segment Anything (SAM)</vt:lpstr>
      <vt:lpstr>Segment Anything (SAM)</vt:lpstr>
      <vt:lpstr>Segment Anything (SAM)</vt:lpstr>
      <vt:lpstr>Segment Anything (SAM)</vt:lpstr>
      <vt:lpstr>PowerPoint 演示文稿</vt:lpstr>
      <vt:lpstr>Exercise 1: Using the SAM model for image segmentation</vt:lpstr>
      <vt:lpstr>Exercise 1: Using the SAM model for image segmentation</vt:lpstr>
      <vt:lpstr>Exercise 1: Using the SAM model for image segmentation</vt:lpstr>
      <vt:lpstr>Exercise 2: Installing and configuring the SAM environment</vt:lpstr>
      <vt:lpstr>Exercise 2: Installing and configuring the SAM environment</vt:lpstr>
      <vt:lpstr>Exercise  3：Using SAM atuo generate  image mask</vt:lpstr>
      <vt:lpstr>Exercise  4：using prompts to choose objects</vt:lpstr>
      <vt:lpstr>Exercise 5: Specify a specific goal through additional points</vt:lpstr>
      <vt:lpstr>Exercise 6: Specify an object through a box</vt:lpstr>
      <vt:lpstr>Exercise 7: Combining Points and Boxes</vt:lpstr>
      <vt:lpstr>Exercise 8: Batch prompts input</vt:lpstr>
      <vt:lpstr>Exercise 9: End to end batch processing</vt:lpstr>
      <vt:lpstr>PowerPoint 演示文稿</vt:lpstr>
      <vt:lpstr>SAM application</vt:lpstr>
      <vt:lpstr>SAM application</vt:lpstr>
      <vt:lpstr>SAM application</vt:lpstr>
      <vt:lpstr>SAM application</vt:lpstr>
      <vt:lpstr>SAM Application</vt:lpstr>
      <vt:lpstr>SAM application</vt:lpstr>
      <vt:lpstr>SAM Application</vt:lpstr>
      <vt:lpstr>SAM Application</vt:lpstr>
      <vt:lpstr>SAM Application</vt:lpstr>
      <vt:lpstr>SAM Application</vt:lpstr>
      <vt:lpstr>SAM  Application</vt:lpstr>
      <vt:lpstr>SAM Application</vt:lpstr>
      <vt:lpstr>SAM appliction</vt:lpstr>
      <vt:lpstr>SAM Application</vt:lpstr>
      <vt:lpstr>SAM Application</vt:lpstr>
      <vt:lpstr>SAM application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饶云波</cp:lastModifiedBy>
  <cp:revision>512</cp:revision>
  <dcterms:created xsi:type="dcterms:W3CDTF">2023-08-09T12:44:00Z</dcterms:created>
  <dcterms:modified xsi:type="dcterms:W3CDTF">2024-05-28T08:21:19Z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2052-12.1.0.16120</vt:lpwstr>
  </property>
</Properties>
</file>